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27.jpeg" ContentType="image/jpeg"/>
  <Override PartName="/ppt/media/image126.jpeg" ContentType="image/jpeg"/>
  <Override PartName="/ppt/media/image125.jpeg" ContentType="image/jpeg"/>
  <Override PartName="/ppt/media/image124.jpeg" ContentType="image/jpeg"/>
  <Override PartName="/ppt/media/image123.jpeg" ContentType="image/jpeg"/>
  <Override PartName="/ppt/media/image121.jpeg" ContentType="image/jpeg"/>
  <Override PartName="/ppt/media/image115.jpeg" ContentType="image/jpeg"/>
  <Override PartName="/ppt/media/image114.jpeg" ContentType="image/jpeg"/>
  <Override PartName="/ppt/media/image57.png" ContentType="image/png"/>
  <Override PartName="/ppt/media/image113.jpeg" ContentType="image/jpeg"/>
  <Override PartName="/ppt/media/image99.jpeg" ContentType="image/jpeg"/>
  <Override PartName="/ppt/media/image96.jpeg" ContentType="image/jpeg"/>
  <Override PartName="/ppt/media/image52.png" ContentType="image/png"/>
  <Override PartName="/ppt/media/image94.jpeg" ContentType="image/jpeg"/>
  <Override PartName="/ppt/media/image93.jpeg" ContentType="image/jpeg"/>
  <Override PartName="/ppt/media/image112.jpeg" ContentType="image/jpeg"/>
  <Override PartName="/ppt/media/image92.jpeg" ContentType="image/jpeg"/>
  <Override PartName="/ppt/media/image19.jpeg" ContentType="image/jpeg"/>
  <Override PartName="/ppt/media/image111.jpeg" ContentType="image/jpeg"/>
  <Override PartName="/ppt/media/image91.jpeg" ContentType="image/jpeg"/>
  <Override PartName="/ppt/media/image18.jpeg" ContentType="image/jpeg"/>
  <Override PartName="/ppt/media/image110.jpeg" ContentType="image/jpeg"/>
  <Override PartName="/ppt/media/image90.jpeg" ContentType="image/jpeg"/>
  <Override PartName="/ppt/media/image17.jpeg" ContentType="image/jpeg"/>
  <Override PartName="/ppt/media/image78.jpeg" ContentType="image/jpeg"/>
  <Override PartName="/ppt/media/image97.jpeg" ContentType="image/jpeg"/>
  <Override PartName="/ppt/media/image38.jpeg" ContentType="image/jpeg"/>
  <Override PartName="/ppt/media/image7.jpeg" ContentType="image/jpeg"/>
  <Override PartName="/ppt/media/image12.jpeg" ContentType="image/jpeg"/>
  <Override PartName="/ppt/media/image88.jpeg" ContentType="image/jpeg"/>
  <Override PartName="/ppt/media/image29.jpeg" ContentType="image/jpeg"/>
  <Override PartName="/ppt/media/image108.jpeg" ContentType="image/jpeg"/>
  <Override PartName="/ppt/media/image106.jpeg" ContentType="image/jpeg"/>
  <Override PartName="/ppt/media/image86.jpeg" ContentType="image/jpeg"/>
  <Override PartName="/ppt/media/image10.jpeg" ContentType="image/jpeg"/>
  <Override PartName="/ppt/media/image27.jpeg" ContentType="image/jpeg"/>
  <Override PartName="/ppt/media/image98.jpeg" ContentType="image/jpeg"/>
  <Override PartName="/ppt/media/image39.jpeg" ContentType="image/jpeg"/>
  <Override PartName="/ppt/media/image8.jpeg" ContentType="image/jpeg"/>
  <Override PartName="/ppt/media/image116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6.jpeg" ContentType="image/jpeg"/>
  <Override PartName="/ppt/media/image48.jpeg" ContentType="image/jpeg"/>
  <Override PartName="/ppt/media/image137.jpeg" ContentType="image/jpeg"/>
  <Override PartName="/ppt/media/image58.jpeg" ContentType="image/jpeg"/>
  <Override PartName="/ppt/media/image142.jpeg" ContentType="image/jpeg"/>
  <Override PartName="/ppt/media/image47.jpeg" ContentType="image/jpeg"/>
  <Override PartName="/ppt/media/image138.jpeg" ContentType="image/jpeg"/>
  <Override PartName="/ppt/media/image59.jpeg" ContentType="image/jpeg"/>
  <Override PartName="/ppt/media/image42.jpeg" ContentType="image/jpeg"/>
  <Override PartName="/ppt/media/image143.jpeg" ContentType="image/jpeg"/>
  <Override PartName="/ppt/media/image151.jpeg" ContentType="image/jpeg"/>
  <Override PartName="/ppt/media/image2.png" ContentType="image/png"/>
  <Override PartName="/ppt/media/image72.jpeg" ContentType="image/jpeg"/>
  <Override PartName="/ppt/media/image146.jpeg" ContentType="image/jpeg"/>
  <Override PartName="/ppt/media/image152.jpeg" ContentType="image/jpeg"/>
  <Override PartName="/ppt/media/image73.jpeg" ContentType="image/jpeg"/>
  <Override PartName="/ppt/media/image43.png" ContentType="image/png"/>
  <Override PartName="/ppt/media/image148.jpeg" ContentType="image/jpeg"/>
  <Override PartName="/ppt/media/image149.jpeg" ContentType="image/jpeg"/>
  <Override PartName="/ppt/media/image53.jpeg" ContentType="image/jpeg"/>
  <Override PartName="/ppt/media/image132.jpeg" ContentType="image/jpeg"/>
  <Override PartName="/ppt/media/image141.jpeg" ContentType="image/jpeg"/>
  <Override PartName="/ppt/media/image134.png" ContentType="image/png"/>
  <Override PartName="/ppt/media/image45.jpeg" ContentType="image/jpeg"/>
  <Override PartName="/ppt/media/image136.jpeg" ContentType="image/jpeg"/>
  <Override PartName="/ppt/media/image13.jpeg" ContentType="image/jpeg"/>
  <Override PartName="/ppt/media/image20.jpeg" ContentType="image/jpeg"/>
  <Override PartName="/ppt/media/image109.jpeg" ContentType="image/jpeg"/>
  <Override PartName="/ppt/media/image40.jpeg" ContentType="image/jpeg"/>
  <Override PartName="/ppt/media/image130.png" ContentType="image/png"/>
  <Override PartName="/ppt/media/image68.jpeg" ContentType="image/jpeg"/>
  <Override PartName="/ppt/media/image128.png" ContentType="image/png"/>
  <Override PartName="/ppt/media/image147.jpeg" ContentType="image/jpeg"/>
  <Override PartName="/ppt/media/image51.jpeg" ContentType="image/jpeg"/>
  <Override PartName="/ppt/media/image56.jpeg" ContentType="image/jpeg"/>
  <Override PartName="/ppt/media/image135.jpeg" ContentType="image/jpeg"/>
  <Override PartName="/ppt/media/image144.jpeg" ContentType="image/jpeg"/>
  <Override PartName="/ppt/media/image131.png" ContentType="image/png"/>
  <Override PartName="/ppt/media/image140.jpeg" ContentType="image/jpeg"/>
  <Override PartName="/ppt/media/image44.jpeg" ContentType="image/jpeg"/>
  <Override PartName="/ppt/media/image133.jpeg" ContentType="image/jpeg"/>
  <Override PartName="/ppt/media/image54.jpeg" ContentType="image/jpeg"/>
  <Override PartName="/ppt/media/image145.jpeg" ContentType="image/jpeg"/>
  <Override PartName="/ppt/media/image49.jpeg" ContentType="image/jpeg"/>
  <Override PartName="/ppt/media/image28.jpeg" ContentType="image/jpeg"/>
  <Override PartName="/ppt/media/image11.jpeg" ContentType="image/jpeg"/>
  <Override PartName="/ppt/media/image87.jpeg" ContentType="image/jpeg"/>
  <Override PartName="/ppt/media/image107.jpeg" ContentType="image/jpeg"/>
  <Override PartName="/ppt/media/image6.jpeg" ContentType="image/jpeg"/>
  <Override PartName="/ppt/media/image95.jpeg" ContentType="image/jpeg"/>
  <Override PartName="/ppt/media/image50.jpeg" ContentType="image/jpeg"/>
  <Override PartName="/ppt/media/image139.jpeg" ContentType="image/jpeg"/>
  <Override PartName="/ppt/media/image46.png" ContentType="image/png"/>
  <Override PartName="/ppt/media/image5.jpeg" ContentType="image/jpeg"/>
  <Override PartName="/ppt/media/image61.png" ContentType="image/png"/>
  <Override PartName="/ppt/media/image26.jpeg" ContentType="image/jpeg"/>
  <Override PartName="/ppt/media/image85.jpeg" ContentType="image/jpeg"/>
  <Override PartName="/ppt/media/image105.jpeg" ContentType="image/jpeg"/>
  <Override PartName="/ppt/media/image4.jpeg" ContentType="image/jpeg"/>
  <Override PartName="/ppt/media/image25.jpeg" ContentType="image/jpeg"/>
  <Override PartName="/ppt/media/image84.jpeg" ContentType="image/jpeg"/>
  <Override PartName="/ppt/media/image104.jpeg" ContentType="image/jpeg"/>
  <Override PartName="/ppt/media/image129.png" ContentType="image/png"/>
  <Override PartName="/ppt/media/image37.jpeg" ContentType="image/jpeg"/>
  <Override PartName="/ppt/media/image3.jpeg" ContentType="image/jpeg"/>
  <Override PartName="/ppt/media/image24.jpeg" ContentType="image/jpeg"/>
  <Override PartName="/ppt/media/image83.jpeg" ContentType="image/jpeg"/>
  <Override PartName="/ppt/media/image103.jpeg" ContentType="image/jpeg"/>
  <Override PartName="/ppt/media/image35.jpeg" ContentType="image/jpeg"/>
  <Override PartName="/ppt/media/image1.jpeg" ContentType="image/jpeg"/>
  <Override PartName="/ppt/media/image89.jpeg" ContentType="image/jpeg"/>
  <Override PartName="/ppt/media/image71.jpeg" ContentType="image/jpeg"/>
  <Override PartName="/ppt/media/image150.jpeg" ContentType="image/jpeg"/>
  <Override PartName="/ppt/media/image9.png" ContentType="image/png"/>
  <Override PartName="/ppt/media/image122.jpeg" ContentType="image/jpeg"/>
  <Override PartName="/ppt/media/image22.jpeg" ContentType="image/jpeg"/>
  <Override PartName="/ppt/media/image81.jpeg" ContentType="image/jpeg"/>
  <Override PartName="/ppt/media/image101.jpeg" ContentType="image/jpeg"/>
  <Override PartName="/ppt/media/image118.jpeg" ContentType="image/jpeg"/>
  <Override PartName="/ppt/media/image41.jpeg" ContentType="image/jpeg"/>
  <Override PartName="/ppt/media/image66.png" ContentType="image/png"/>
  <Override PartName="/ppt/media/image120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21.jpeg" ContentType="image/jpeg"/>
  <Override PartName="/ppt/media/image80.jpeg" ContentType="image/jpeg"/>
  <Override PartName="/ppt/media/image100.jpeg" ContentType="image/jpeg"/>
  <Override PartName="/ppt/media/image117.jpeg" ContentType="image/jpeg"/>
  <Override PartName="/ppt/media/image23.jpeg" ContentType="image/jpeg"/>
  <Override PartName="/ppt/media/image82.jpeg" ContentType="image/jpeg"/>
  <Override PartName="/ppt/media/image102.jpeg" ContentType="image/jpeg"/>
  <Override PartName="/ppt/media/image119.jpeg" ContentType="image/jpeg"/>
  <Override PartName="/ppt/media/image60.jpeg" ContentType="image/jpeg"/>
  <Override PartName="/ppt/media/image55.png" ContentType="image/png"/>
  <Override PartName="/ppt/media/image77.jpeg" ContentType="image/jpeg"/>
  <Override PartName="/ppt/media/image62.jpeg" ContentType="image/jpeg"/>
  <Override PartName="/ppt/media/image79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7.jpeg" ContentType="image/jpeg"/>
  <Override PartName="/ppt/media/image69.jpeg" ContentType="image/jpeg"/>
  <Override PartName="/ppt/media/image70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presProps.xml" ContentType="application/vnd.openxmlformats-officedocument.presentationml.presProps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19.xml" ContentType="application/vnd.openxmlformats-officedocument.presentationml.slide+xml"/>
  <Override PartName="/ppt/slides/slide61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3.xml" ContentType="application/vnd.openxmlformats-officedocument.presentationml.slide+xml"/>
  <Override PartName="/ppt/slides/slide60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62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76.xml" ContentType="application/vnd.openxmlformats-officedocument.presentationml.slide+xml"/>
  <Override PartName="/ppt/slides/slide27.xml" ContentType="application/vnd.openxmlformats-officedocument.presentationml.slide+xml"/>
  <Override PartName="/ppt/slides/slide64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29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28.xml" ContentType="application/vnd.openxmlformats-officedocument.presentationml.slide+xml"/>
  <Override PartName="/ppt/slides/slide68.xml" ContentType="application/vnd.openxmlformats-officedocument.presentationml.slide+xml"/>
  <Override PartName="/ppt/slides/slide31.xml" ContentType="application/vnd.openxmlformats-officedocument.presentationml.slide+xml"/>
  <Override PartName="/ppt/slides/slide67.xml" ContentType="application/vnd.openxmlformats-officedocument.presentationml.slide+xml"/>
  <Override PartName="/ppt/slides/slide30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7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49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32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48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55.xml.rels" ContentType="application/vnd.openxmlformats-package.relationships+xml"/>
  <Override PartName="/ppt/slides/_rels/slide64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9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36.xml.rels" ContentType="application/vnd.openxmlformats-package.relationships+xml"/>
  <Override PartName="/ppt/slides/_rels/slide54.xml.rels" ContentType="application/vnd.openxmlformats-package.relationships+xml"/>
  <Override PartName="/ppt/slides/_rels/slide63.xml.rels" ContentType="application/vnd.openxmlformats-package.relationships+xml"/>
  <Override PartName="/ppt/slides/_rels/slide70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62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52.xml.rels" ContentType="application/vnd.openxmlformats-package.relationships+xml"/>
  <Override PartName="/ppt/slides/_rels/slide76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45.xml.rels" ContentType="application/vnd.openxmlformats-package.relationships+xml"/>
  <Override PartName="/ppt/slides/_rels/slide38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66.xml.rels" ContentType="application/vnd.openxmlformats-package.relationships+xml"/>
  <Override PartName="/ppt/slides/_rels/slide10.xml.rels" ContentType="application/vnd.openxmlformats-package.relationships+xml"/>
  <Override PartName="/ppt/slides/_rels/slide59.xml.rels" ContentType="application/vnd.openxmlformats-package.relationships+xml"/>
  <Override PartName="/ppt/slides/_rels/slide56.xml.rels" ContentType="application/vnd.openxmlformats-package.relationships+xml"/>
  <Override PartName="/ppt/slides/_rels/slide60.xml.rels" ContentType="application/vnd.openxmlformats-package.relationships+xml"/>
  <Override PartName="/ppt/slides/_rels/slide75.xml.rels" ContentType="application/vnd.openxmlformats-package.relationships+xml"/>
  <Override PartName="/ppt/slides/_rels/slide65.xml.rels" ContentType="application/vnd.openxmlformats-package.relationships+xml"/>
  <Override PartName="/ppt/slides/_rels/slide58.xml.rels" ContentType="application/vnd.openxmlformats-package.relationships+xml"/>
  <Override PartName="/ppt/slides/_rels/slide74.xml.rels" ContentType="application/vnd.openxmlformats-package.relationships+xml"/>
  <Override PartName="/ppt/slides/_rels/slide23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69.xml.rels" ContentType="application/vnd.openxmlformats-package.relationships+xml"/>
  <Override PartName="/ppt/slides/_rels/slide73.xml.rels" ContentType="application/vnd.openxmlformats-package.relationships+xml"/>
  <Override PartName="/ppt/slides/_rels/slide68.xml.rels" ContentType="application/vnd.openxmlformats-package.relationships+xml"/>
  <Override PartName="/ppt/slides/_rels/slide72.xml.rels" ContentType="application/vnd.openxmlformats-package.relationships+xml"/>
  <Override PartName="/ppt/slides/_rels/slide67.xml.rels" ContentType="application/vnd.openxmlformats-package.relationships+xml"/>
  <Override PartName="/ppt/slides/_rels/slide71.xml.rels" ContentType="application/vnd.openxmlformats-package.relationships+xml"/>
  <Override PartName="/ppt/slides/slide6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hu-H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DB1EC46-0156-4EB9-85C8-7A7C6B7F311D}" type="datetime">
              <a:rPr b="0" lang="hu-HU" sz="1200" spc="-1" strike="noStrike">
                <a:solidFill>
                  <a:srgbClr val="8b8b8b"/>
                </a:solidFill>
                <a:latin typeface="Calibri"/>
              </a:rPr>
              <a:t>2022. 09. 18.</a:t>
            </a:fld>
            <a:endParaRPr b="0" lang="hu-H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hu-H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0B379F1-7BBE-4F15-A67C-09CC21D0E64A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76</a:t>
            </a:fld>
            <a:endParaRPr b="0" lang="hu-H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hu-H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Edit Master text styles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9BFBFE6-0E25-426F-9699-CDB847A0852E}" type="datetime">
              <a:rPr b="0" lang="hu-HU" sz="1200" spc="-1" strike="noStrike">
                <a:solidFill>
                  <a:srgbClr val="8b8b8b"/>
                </a:solidFill>
                <a:latin typeface="Calibri"/>
              </a:rPr>
              <a:t>2022. 09. 18.</a:t>
            </a:fld>
            <a:endParaRPr b="0" lang="hu-H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hu-HU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A6D94A8-92B9-47D3-B6B2-86C171653844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78DDBDE-76DB-40E2-8228-B3FF6E1DC36A}" type="datetime">
              <a:rPr b="0" lang="hu-HU" sz="1200" spc="-1" strike="noStrike">
                <a:solidFill>
                  <a:srgbClr val="8b8b8b"/>
                </a:solidFill>
                <a:latin typeface="Calibri"/>
              </a:rPr>
              <a:t>2022. 09. 18.</a:t>
            </a:fld>
            <a:endParaRPr b="0" lang="hu-HU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hu-HU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46EBAC9-985C-45E3-BE07-80662A169621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Címszöveg formátumának szerkesztése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jpeg"/><Relationship Id="rId3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jpeg"/><Relationship Id="rId3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jpeg"/><Relationship Id="rId3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jpeg"/><Relationship Id="rId3" Type="http://schemas.openxmlformats.org/officeDocument/2006/relationships/image" Target="../media/image92.jpeg"/><Relationship Id="rId4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2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jpeg"/><Relationship Id="rId3" Type="http://schemas.openxmlformats.org/officeDocument/2006/relationships/image" Target="../media/image96.jpeg"/><Relationship Id="rId4" Type="http://schemas.openxmlformats.org/officeDocument/2006/relationships/slideLayout" Target="../slideLayouts/slideLayout2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jpeg"/><Relationship Id="rId3" Type="http://schemas.openxmlformats.org/officeDocument/2006/relationships/slideLayout" Target="../slideLayouts/slideLayout2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jpeg"/><Relationship Id="rId3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Relationship Id="rId4" Type="http://schemas.openxmlformats.org/officeDocument/2006/relationships/slideLayout" Target="../slideLayouts/slideLayout2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jpeg"/><Relationship Id="rId3" Type="http://schemas.openxmlformats.org/officeDocument/2006/relationships/slideLayout" Target="../slideLayouts/slideLayout2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slideLayout" Target="../slideLayouts/slideLayout2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image" Target="../media/image109.jpeg"/><Relationship Id="rId3" Type="http://schemas.openxmlformats.org/officeDocument/2006/relationships/slideLayout" Target="../slideLayouts/slideLayout2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image" Target="../media/image111.jpeg"/><Relationship Id="rId3" Type="http://schemas.openxmlformats.org/officeDocument/2006/relationships/slideLayout" Target="../slideLayouts/slideLayout2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image" Target="../media/image113.jpeg"/><Relationship Id="rId3" Type="http://schemas.openxmlformats.org/officeDocument/2006/relationships/slideLayout" Target="../slideLayouts/slideLayout2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14.jpeg"/><Relationship Id="rId2" Type="http://schemas.openxmlformats.org/officeDocument/2006/relationships/image" Target="../media/image115.jpeg"/><Relationship Id="rId3" Type="http://schemas.openxmlformats.org/officeDocument/2006/relationships/slideLayout" Target="../slideLayouts/slideLayout2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image" Target="../media/image117.jpeg"/><Relationship Id="rId3" Type="http://schemas.openxmlformats.org/officeDocument/2006/relationships/image" Target="../media/image118.jpe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2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19.jpeg"/><Relationship Id="rId2" Type="http://schemas.openxmlformats.org/officeDocument/2006/relationships/image" Target="../media/image120.jpeg"/><Relationship Id="rId3" Type="http://schemas.openxmlformats.org/officeDocument/2006/relationships/slideLayout" Target="../slideLayouts/slideLayout2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21.jpeg"/><Relationship Id="rId2" Type="http://schemas.openxmlformats.org/officeDocument/2006/relationships/image" Target="../media/image122.jpeg"/><Relationship Id="rId3" Type="http://schemas.openxmlformats.org/officeDocument/2006/relationships/slideLayout" Target="../slideLayouts/slideLayout2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23.jpeg"/><Relationship Id="rId2" Type="http://schemas.openxmlformats.org/officeDocument/2006/relationships/image" Target="../media/image124.jpeg"/><Relationship Id="rId3" Type="http://schemas.openxmlformats.org/officeDocument/2006/relationships/slideLayout" Target="../slideLayouts/slideLayout2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25.jpeg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Relationship Id="rId4" Type="http://schemas.openxmlformats.org/officeDocument/2006/relationships/slideLayout" Target="../slideLayouts/slideLayout2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slideLayout" Target="../slideLayouts/slideLayout2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jpeg"/><Relationship Id="rId3" Type="http://schemas.openxmlformats.org/officeDocument/2006/relationships/image" Target="../media/image133.jpeg"/><Relationship Id="rId4" Type="http://schemas.openxmlformats.org/officeDocument/2006/relationships/slideLayout" Target="../slideLayouts/slideLayout2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jpeg"/><Relationship Id="rId3" Type="http://schemas.openxmlformats.org/officeDocument/2006/relationships/slideLayout" Target="../slideLayouts/slideLayout2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36.jpeg"/><Relationship Id="rId2" Type="http://schemas.openxmlformats.org/officeDocument/2006/relationships/image" Target="../media/image137.jpeg"/><Relationship Id="rId3" Type="http://schemas.openxmlformats.org/officeDocument/2006/relationships/slideLayout" Target="../slideLayouts/slideLayout2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slideLayout" Target="../slideLayouts/slideLayout2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39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40.jpeg"/><Relationship Id="rId2" Type="http://schemas.openxmlformats.org/officeDocument/2006/relationships/image" Target="../media/image141.jpeg"/><Relationship Id="rId3" Type="http://schemas.openxmlformats.org/officeDocument/2006/relationships/slideLayout" Target="../slideLayouts/slideLayout2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42.jpeg"/><Relationship Id="rId2" Type="http://schemas.openxmlformats.org/officeDocument/2006/relationships/slideLayout" Target="../slideLayouts/slideLayout25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43.jpeg"/><Relationship Id="rId2" Type="http://schemas.openxmlformats.org/officeDocument/2006/relationships/image" Target="../media/image144.jpeg"/><Relationship Id="rId3" Type="http://schemas.openxmlformats.org/officeDocument/2006/relationships/slideLayout" Target="../slideLayouts/slideLayout25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45.jpeg"/><Relationship Id="rId2" Type="http://schemas.openxmlformats.org/officeDocument/2006/relationships/image" Target="../media/image146.jpeg"/><Relationship Id="rId3" Type="http://schemas.openxmlformats.org/officeDocument/2006/relationships/slideLayout" Target="../slideLayouts/slideLayout2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47.jpeg"/><Relationship Id="rId2" Type="http://schemas.openxmlformats.org/officeDocument/2006/relationships/image" Target="../media/image148.jpeg"/><Relationship Id="rId3" Type="http://schemas.openxmlformats.org/officeDocument/2006/relationships/slideLayout" Target="../slideLayouts/slideLayout2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49.jpeg"/><Relationship Id="rId2" Type="http://schemas.openxmlformats.org/officeDocument/2006/relationships/image" Target="../media/image150.jpeg"/><Relationship Id="rId3" Type="http://schemas.openxmlformats.org/officeDocument/2006/relationships/slideLayout" Target="../slideLayouts/slideLayout2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51.jpeg"/><Relationship Id="rId2" Type="http://schemas.openxmlformats.org/officeDocument/2006/relationships/image" Target="../media/image152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410400" y="3023280"/>
            <a:ext cx="11439000" cy="3638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52000"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8700" spc="-1" strike="noStrike">
                <a:solidFill>
                  <a:srgbClr val="ffffff"/>
                </a:solidFill>
                <a:latin typeface="Calibri"/>
              </a:rPr>
              <a:t>írónő nyomában</a:t>
            </a:r>
            <a:endParaRPr b="0" lang="hu-HU" sz="87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87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8700" spc="-1" strike="noStrike">
                <a:solidFill>
                  <a:srgbClr val="ffffff"/>
                </a:solidFill>
                <a:latin typeface="Calibri"/>
              </a:rPr>
              <a:t>(Clifton, 1874. november 30. – </a:t>
            </a:r>
            <a:endParaRPr b="0" lang="hu-HU" sz="87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8700" spc="-1" strike="noStrike">
                <a:solidFill>
                  <a:srgbClr val="ffffff"/>
                </a:solidFill>
                <a:latin typeface="Calibri"/>
              </a:rPr>
              <a:t>Toronto, 1942. április 24.)</a:t>
            </a:r>
            <a:endParaRPr b="0" lang="hu-HU" sz="87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87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87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8700" spc="-1" strike="noStrike">
              <a:latin typeface="Arial"/>
            </a:endParaRPr>
          </a:p>
        </p:txBody>
      </p:sp>
      <p:sp>
        <p:nvSpPr>
          <p:cNvPr id="124" name="TextBox 3"/>
          <p:cNvSpPr/>
          <p:nvPr/>
        </p:nvSpPr>
        <p:spPr>
          <a:xfrm>
            <a:off x="261360" y="373320"/>
            <a:ext cx="11765520" cy="329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9600" spc="-1" strike="noStrike">
                <a:solidFill>
                  <a:srgbClr val="ffffff"/>
                </a:solidFill>
                <a:latin typeface="Calibri"/>
              </a:rPr>
              <a:t>Lucy Maud Montgomery </a:t>
            </a:r>
            <a:endParaRPr b="0" lang="hu-HU" sz="9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9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" descr=""/>
          <p:cNvPicPr/>
          <p:nvPr/>
        </p:nvPicPr>
        <p:blipFill>
          <a:blip r:embed="rId1"/>
          <a:stretch/>
        </p:blipFill>
        <p:spPr>
          <a:xfrm>
            <a:off x="361080" y="363960"/>
            <a:ext cx="5292720" cy="634824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2" descr=""/>
          <p:cNvPicPr/>
          <p:nvPr/>
        </p:nvPicPr>
        <p:blipFill>
          <a:blip r:embed="rId2"/>
          <a:stretch/>
        </p:blipFill>
        <p:spPr>
          <a:xfrm>
            <a:off x="7148520" y="205920"/>
            <a:ext cx="4771440" cy="6361920"/>
          </a:xfrm>
          <a:prstGeom prst="rect">
            <a:avLst/>
          </a:prstGeom>
          <a:ln w="0">
            <a:noFill/>
          </a:ln>
        </p:spPr>
      </p:pic>
      <p:sp>
        <p:nvSpPr>
          <p:cNvPr id="146" name="TextBox 3"/>
          <p:cNvSpPr/>
          <p:nvPr/>
        </p:nvSpPr>
        <p:spPr>
          <a:xfrm>
            <a:off x="2028240" y="5968440"/>
            <a:ext cx="24184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konyha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147" name="TextBox 4"/>
          <p:cNvSpPr/>
          <p:nvPr/>
        </p:nvSpPr>
        <p:spPr>
          <a:xfrm>
            <a:off x="5654520" y="363960"/>
            <a:ext cx="428904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Waterloo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tűzhely -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amit az Anne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otthonra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talál c.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könyvből is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ismerünk 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" descr=""/>
          <p:cNvPicPr/>
          <p:nvPr/>
        </p:nvPicPr>
        <p:blipFill>
          <a:blip r:embed="rId1"/>
          <a:stretch/>
        </p:blipFill>
        <p:spPr>
          <a:xfrm rot="150000">
            <a:off x="367200" y="697320"/>
            <a:ext cx="3857760" cy="511272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2" descr=""/>
          <p:cNvPicPr/>
          <p:nvPr/>
        </p:nvPicPr>
        <p:blipFill>
          <a:blip r:embed="rId2"/>
          <a:stretch/>
        </p:blipFill>
        <p:spPr>
          <a:xfrm>
            <a:off x="3877920" y="615960"/>
            <a:ext cx="7409880" cy="5560560"/>
          </a:xfrm>
          <a:prstGeom prst="rect">
            <a:avLst/>
          </a:prstGeom>
          <a:ln w="0">
            <a:noFill/>
          </a:ln>
        </p:spPr>
      </p:pic>
      <p:sp>
        <p:nvSpPr>
          <p:cNvPr id="150" name="TextBox 3"/>
          <p:cNvSpPr/>
          <p:nvPr/>
        </p:nvSpPr>
        <p:spPr>
          <a:xfrm>
            <a:off x="257400" y="6018120"/>
            <a:ext cx="45100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L.M.M. scrapbooks (elmékkönyvei)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267120" y="410400"/>
            <a:ext cx="8317800" cy="624168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4" descr=""/>
          <p:cNvPicPr/>
          <p:nvPr/>
        </p:nvPicPr>
        <p:blipFill>
          <a:blip r:embed="rId2"/>
          <a:stretch/>
        </p:blipFill>
        <p:spPr>
          <a:xfrm>
            <a:off x="8432280" y="826920"/>
            <a:ext cx="3333240" cy="4444560"/>
          </a:xfrm>
          <a:prstGeom prst="rect">
            <a:avLst/>
          </a:prstGeom>
          <a:ln w="0">
            <a:noFill/>
          </a:ln>
        </p:spPr>
      </p:pic>
      <p:sp>
        <p:nvSpPr>
          <p:cNvPr id="153" name="TextBox 1"/>
          <p:cNvSpPr/>
          <p:nvPr/>
        </p:nvSpPr>
        <p:spPr>
          <a:xfrm>
            <a:off x="8753400" y="5428080"/>
            <a:ext cx="30121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gyerekszoba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"/>
          <p:cNvPicPr/>
          <p:nvPr/>
        </p:nvPicPr>
        <p:blipFill>
          <a:blip r:embed="rId1"/>
          <a:stretch/>
        </p:blipFill>
        <p:spPr>
          <a:xfrm>
            <a:off x="1931400" y="331200"/>
            <a:ext cx="8322480" cy="624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3" descr=""/>
          <p:cNvPicPr/>
          <p:nvPr/>
        </p:nvPicPr>
        <p:blipFill>
          <a:blip r:embed="rId1"/>
          <a:stretch/>
        </p:blipFill>
        <p:spPr>
          <a:xfrm>
            <a:off x="111960" y="569160"/>
            <a:ext cx="5269320" cy="618588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4" descr=""/>
          <p:cNvPicPr/>
          <p:nvPr/>
        </p:nvPicPr>
        <p:blipFill>
          <a:blip r:embed="rId2"/>
          <a:stretch/>
        </p:blipFill>
        <p:spPr>
          <a:xfrm>
            <a:off x="7928640" y="1440000"/>
            <a:ext cx="3986280" cy="531504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1" descr=""/>
          <p:cNvPicPr/>
          <p:nvPr/>
        </p:nvPicPr>
        <p:blipFill>
          <a:blip r:embed="rId3"/>
          <a:stretch/>
        </p:blipFill>
        <p:spPr>
          <a:xfrm>
            <a:off x="5531040" y="218520"/>
            <a:ext cx="4245480" cy="3023280"/>
          </a:xfrm>
          <a:prstGeom prst="rect">
            <a:avLst/>
          </a:prstGeom>
          <a:ln w="0">
            <a:noFill/>
          </a:ln>
        </p:spPr>
      </p:pic>
      <p:sp>
        <p:nvSpPr>
          <p:cNvPr id="158" name="TextBox 2"/>
          <p:cNvSpPr/>
          <p:nvPr/>
        </p:nvSpPr>
        <p:spPr>
          <a:xfrm>
            <a:off x="5594400" y="3541320"/>
            <a:ext cx="21844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Noto Sans CJK SC"/>
              </a:rPr>
              <a:t>Ebben a szobában jött a világra a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kis Maud.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" descr=""/>
          <p:cNvPicPr/>
          <p:nvPr/>
        </p:nvPicPr>
        <p:blipFill>
          <a:blip r:embed="rId1"/>
          <a:stretch/>
        </p:blipFill>
        <p:spPr>
          <a:xfrm>
            <a:off x="300960" y="1083240"/>
            <a:ext cx="4790880" cy="3571560"/>
          </a:xfrm>
          <a:prstGeom prst="rect">
            <a:avLst/>
          </a:prstGeom>
          <a:ln w="0">
            <a:noFill/>
          </a:ln>
        </p:spPr>
      </p:pic>
      <p:sp>
        <p:nvSpPr>
          <p:cNvPr id="160" name="TextBox 4"/>
          <p:cNvSpPr/>
          <p:nvPr/>
        </p:nvSpPr>
        <p:spPr>
          <a:xfrm>
            <a:off x="5579640" y="699840"/>
            <a:ext cx="629280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21 hónapos korában édesanyja 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 Clara Woolner Macneill Montgomery</a:t>
            </a: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tüdővészben elhunyt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hu-HU" sz="2400" spc="-1" strike="noStrike">
              <a:latin typeface="Arial"/>
            </a:endParaRPr>
          </a:p>
        </p:txBody>
      </p:sp>
      <p:pic>
        <p:nvPicPr>
          <p:cNvPr id="161" name="Picture 5" descr=""/>
          <p:cNvPicPr/>
          <p:nvPr/>
        </p:nvPicPr>
        <p:blipFill>
          <a:blip r:embed="rId2"/>
          <a:stretch/>
        </p:blipFill>
        <p:spPr>
          <a:xfrm>
            <a:off x="8697960" y="1892880"/>
            <a:ext cx="3174480" cy="454608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6" descr=""/>
          <p:cNvPicPr/>
          <p:nvPr/>
        </p:nvPicPr>
        <p:blipFill>
          <a:blip r:embed="rId3"/>
          <a:stretch/>
        </p:blipFill>
        <p:spPr>
          <a:xfrm>
            <a:off x="5373720" y="1892880"/>
            <a:ext cx="3042000" cy="4571640"/>
          </a:xfrm>
          <a:prstGeom prst="rect">
            <a:avLst/>
          </a:prstGeom>
          <a:ln w="0">
            <a:noFill/>
          </a:ln>
        </p:spPr>
      </p:pic>
      <p:sp>
        <p:nvSpPr>
          <p:cNvPr id="163" name="TextBox 2"/>
          <p:cNvSpPr/>
          <p:nvPr/>
        </p:nvSpPr>
        <p:spPr>
          <a:xfrm>
            <a:off x="365760" y="5062320"/>
            <a:ext cx="44053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Így nézett ki a kis közért, amit Maud apja vezetett és a konyhájukhoz volt csatolva.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"/>
          <p:cNvSpPr/>
          <p:nvPr/>
        </p:nvSpPr>
        <p:spPr>
          <a:xfrm>
            <a:off x="317160" y="177120"/>
            <a:ext cx="96753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Maud édesanya halála után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anyai nagyszüleihez, Alexander és Lucy MacNeillhez került, akik a sziget északi partján fekvő falucskában, Cavendishben laktak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. Apja Maud közelében maradt.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165" name="Picture 2" descr=""/>
          <p:cNvPicPr/>
          <p:nvPr/>
        </p:nvPicPr>
        <p:blipFill>
          <a:blip r:embed="rId1"/>
          <a:stretch/>
        </p:blipFill>
        <p:spPr>
          <a:xfrm>
            <a:off x="5187960" y="823680"/>
            <a:ext cx="6657840" cy="499608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3" descr=""/>
          <p:cNvPicPr/>
          <p:nvPr/>
        </p:nvPicPr>
        <p:blipFill>
          <a:blip r:embed="rId2"/>
          <a:stretch/>
        </p:blipFill>
        <p:spPr>
          <a:xfrm>
            <a:off x="493920" y="3210120"/>
            <a:ext cx="4693680" cy="352224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5" descr=""/>
          <p:cNvPicPr/>
          <p:nvPr/>
        </p:nvPicPr>
        <p:blipFill>
          <a:blip r:embed="rId3"/>
          <a:stretch/>
        </p:blipFill>
        <p:spPr>
          <a:xfrm>
            <a:off x="979560" y="823680"/>
            <a:ext cx="3821400" cy="2867400"/>
          </a:xfrm>
          <a:prstGeom prst="rect">
            <a:avLst/>
          </a:prstGeom>
          <a:ln w="0">
            <a:noFill/>
          </a:ln>
        </p:spPr>
      </p:pic>
      <p:sp>
        <p:nvSpPr>
          <p:cNvPr id="168" name="TextBox 4"/>
          <p:cNvSpPr/>
          <p:nvPr/>
        </p:nvSpPr>
        <p:spPr>
          <a:xfrm>
            <a:off x="5187960" y="5809320"/>
            <a:ext cx="685692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konyhájukban a helyi postahivatal működött. Sajnos nem maradt meg, emiatt Cavendishbe más postaépületet hozattak és azt rendezték be L.M.M. múzeumként.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 descr=""/>
          <p:cNvPicPr/>
          <p:nvPr/>
        </p:nvPicPr>
        <p:blipFill>
          <a:blip r:embed="rId1"/>
          <a:stretch/>
        </p:blipFill>
        <p:spPr>
          <a:xfrm>
            <a:off x="294120" y="243360"/>
            <a:ext cx="5770440" cy="386532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3" descr=""/>
          <p:cNvPicPr/>
          <p:nvPr/>
        </p:nvPicPr>
        <p:blipFill>
          <a:blip r:embed="rId2"/>
          <a:stretch/>
        </p:blipFill>
        <p:spPr>
          <a:xfrm>
            <a:off x="4559040" y="1202760"/>
            <a:ext cx="6777360" cy="5085720"/>
          </a:xfrm>
          <a:prstGeom prst="rect">
            <a:avLst/>
          </a:prstGeom>
          <a:ln w="0">
            <a:noFill/>
          </a:ln>
        </p:spPr>
      </p:pic>
      <p:sp>
        <p:nvSpPr>
          <p:cNvPr id="171" name="TextBox 1"/>
          <p:cNvSpPr/>
          <p:nvPr/>
        </p:nvSpPr>
        <p:spPr>
          <a:xfrm>
            <a:off x="294120" y="4380840"/>
            <a:ext cx="37706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Az épület hátsó részében modern postahivatalt találunk. 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1"/>
          <p:cNvSpPr/>
          <p:nvPr/>
        </p:nvSpPr>
        <p:spPr>
          <a:xfrm>
            <a:off x="6234480" y="5852160"/>
            <a:ext cx="26348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volt MacNeil tanyához vezető ösvény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Box 2"/>
          <p:cNvSpPr/>
          <p:nvPr/>
        </p:nvSpPr>
        <p:spPr>
          <a:xfrm>
            <a:off x="484560" y="1581840"/>
            <a:ext cx="11383920" cy="313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4000" spc="-1" strike="noStrike">
                <a:solidFill>
                  <a:srgbClr val="000000"/>
                </a:solidFill>
                <a:latin typeface="Calibri"/>
              </a:rPr>
              <a:t>1920-ban a házat, ahol Montgomery Cavendishben nevelkedett, a nagybátyja lebontotta, és panaszkodott, hogy túl sok turista</a:t>
            </a:r>
            <a:r>
              <a:rPr b="0" lang="en-US" sz="4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hu-HU" sz="4000" spc="-1" strike="noStrike">
                <a:solidFill>
                  <a:srgbClr val="000000"/>
                </a:solidFill>
                <a:latin typeface="Calibri"/>
              </a:rPr>
              <a:t>érkezik az ingatlanra, hogy megnézze azt a házat,</a:t>
            </a:r>
            <a:r>
              <a:rPr b="0" lang="en-US" sz="4000" spc="-1" strike="noStrike">
                <a:solidFill>
                  <a:srgbClr val="000000"/>
                </a:solidFill>
                <a:latin typeface="Calibri"/>
              </a:rPr>
              <a:t> amely Anne könyveiben szerepel</a:t>
            </a:r>
            <a:r>
              <a:rPr b="0" lang="hu-HU" sz="40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hu-H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Prince Edward-sziget (Kanada)</a:t>
            </a:r>
            <a:endParaRPr b="0" lang="hu-H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7" name="Picture 2" descr="Prince Edward-sziget – Wikipédia"/>
          <p:cNvPicPr/>
          <p:nvPr/>
        </p:nvPicPr>
        <p:blipFill>
          <a:blip r:embed="rId1"/>
          <a:stretch/>
        </p:blipFill>
        <p:spPr>
          <a:xfrm>
            <a:off x="1048320" y="1515240"/>
            <a:ext cx="9521280" cy="497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 descr=""/>
          <p:cNvPicPr/>
          <p:nvPr/>
        </p:nvPicPr>
        <p:blipFill>
          <a:blip r:embed="rId1"/>
          <a:stretch/>
        </p:blipFill>
        <p:spPr>
          <a:xfrm>
            <a:off x="3576240" y="187200"/>
            <a:ext cx="8428680" cy="632520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1" descr=""/>
          <p:cNvPicPr/>
          <p:nvPr/>
        </p:nvPicPr>
        <p:blipFill>
          <a:blip r:embed="rId2"/>
          <a:stretch/>
        </p:blipFill>
        <p:spPr>
          <a:xfrm>
            <a:off x="335880" y="513720"/>
            <a:ext cx="4254480" cy="319248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3" descr=""/>
          <p:cNvPicPr/>
          <p:nvPr/>
        </p:nvPicPr>
        <p:blipFill>
          <a:blip r:embed="rId3"/>
          <a:stretch/>
        </p:blipFill>
        <p:spPr>
          <a:xfrm>
            <a:off x="565560" y="3825720"/>
            <a:ext cx="3580560" cy="2686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267120" y="718560"/>
            <a:ext cx="6527160" cy="489816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3" descr=""/>
          <p:cNvPicPr/>
          <p:nvPr/>
        </p:nvPicPr>
        <p:blipFill>
          <a:blip r:embed="rId2"/>
          <a:stretch/>
        </p:blipFill>
        <p:spPr>
          <a:xfrm>
            <a:off x="5720760" y="1502280"/>
            <a:ext cx="5726880" cy="5056920"/>
          </a:xfrm>
          <a:prstGeom prst="rect">
            <a:avLst/>
          </a:prstGeom>
          <a:ln w="0">
            <a:noFill/>
          </a:ln>
        </p:spPr>
      </p:pic>
      <p:sp>
        <p:nvSpPr>
          <p:cNvPr id="179" name="TextBox 4"/>
          <p:cNvSpPr/>
          <p:nvPr/>
        </p:nvSpPr>
        <p:spPr>
          <a:xfrm>
            <a:off x="7016760" y="494640"/>
            <a:ext cx="3797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Könyvesbolt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 descr=""/>
          <p:cNvPicPr/>
          <p:nvPr/>
        </p:nvPicPr>
        <p:blipFill>
          <a:blip r:embed="rId1"/>
          <a:stretch/>
        </p:blipFill>
        <p:spPr>
          <a:xfrm>
            <a:off x="7078320" y="280080"/>
            <a:ext cx="4798800" cy="360108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3" descr=""/>
          <p:cNvPicPr/>
          <p:nvPr/>
        </p:nvPicPr>
        <p:blipFill>
          <a:blip r:embed="rId2"/>
          <a:stretch/>
        </p:blipFill>
        <p:spPr>
          <a:xfrm>
            <a:off x="221400" y="564480"/>
            <a:ext cx="6688800" cy="564480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1" descr=""/>
          <p:cNvPicPr/>
          <p:nvPr/>
        </p:nvPicPr>
        <p:blipFill>
          <a:blip r:embed="rId3"/>
          <a:stretch/>
        </p:blipFill>
        <p:spPr>
          <a:xfrm>
            <a:off x="7246080" y="3386880"/>
            <a:ext cx="4463280" cy="3349440"/>
          </a:xfrm>
          <a:prstGeom prst="rect">
            <a:avLst/>
          </a:prstGeom>
          <a:ln w="0">
            <a:noFill/>
          </a:ln>
        </p:spPr>
      </p:pic>
      <p:sp>
        <p:nvSpPr>
          <p:cNvPr id="183" name="TextBox 4"/>
          <p:cNvSpPr/>
          <p:nvPr/>
        </p:nvSpPr>
        <p:spPr>
          <a:xfrm>
            <a:off x="294480" y="6211800"/>
            <a:ext cx="56556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Macneill tanya maradványai – pince és a benne lévő tűzhely alapja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" descr=""/>
          <p:cNvPicPr/>
          <p:nvPr/>
        </p:nvPicPr>
        <p:blipFill>
          <a:blip r:embed="rId1"/>
          <a:stretch/>
        </p:blipFill>
        <p:spPr>
          <a:xfrm>
            <a:off x="209880" y="374760"/>
            <a:ext cx="7322760" cy="5495040"/>
          </a:xfrm>
          <a:prstGeom prst="rect">
            <a:avLst/>
          </a:prstGeom>
          <a:ln w="0">
            <a:noFill/>
          </a:ln>
        </p:spPr>
      </p:pic>
      <p:sp>
        <p:nvSpPr>
          <p:cNvPr id="185" name="TextBox 2"/>
          <p:cNvSpPr/>
          <p:nvPr/>
        </p:nvSpPr>
        <p:spPr>
          <a:xfrm>
            <a:off x="7809120" y="2157840"/>
            <a:ext cx="34102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Cavendish United Church – ebbe anno L.M.M. is járt 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1"/>
          <p:cNvSpPr/>
          <p:nvPr/>
        </p:nvSpPr>
        <p:spPr>
          <a:xfrm>
            <a:off x="1122120" y="424080"/>
            <a:ext cx="899388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Amikor Maud nyolc éves volt, apja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Prince Albertbe költözött (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most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Prince Albert, Saskatchewan).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187" name="Picture 2" descr=""/>
          <p:cNvPicPr/>
          <p:nvPr/>
        </p:nvPicPr>
        <p:blipFill>
          <a:blip r:embed="rId1"/>
          <a:stretch/>
        </p:blipFill>
        <p:spPr>
          <a:xfrm>
            <a:off x="3650400" y="1122480"/>
            <a:ext cx="8062920" cy="492084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2" descr="Saskatchewan | Headhunter's Horror House Wiki | Fandom"/>
          <p:cNvPicPr/>
          <p:nvPr/>
        </p:nvPicPr>
        <p:blipFill>
          <a:blip r:embed="rId2"/>
          <a:stretch/>
        </p:blipFill>
        <p:spPr>
          <a:xfrm>
            <a:off x="313560" y="3798360"/>
            <a:ext cx="3867480" cy="258336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4" descr="The BEST Saskatchewan Tours and Things to Do in 2022 - FREE Cancellation |  GetYourGuide"/>
          <p:cNvPicPr/>
          <p:nvPr/>
        </p:nvPicPr>
        <p:blipFill>
          <a:blip r:embed="rId3"/>
          <a:stretch/>
        </p:blipFill>
        <p:spPr>
          <a:xfrm>
            <a:off x="863640" y="1652760"/>
            <a:ext cx="3702600" cy="237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" descr=""/>
          <p:cNvPicPr/>
          <p:nvPr/>
        </p:nvPicPr>
        <p:blipFill>
          <a:blip r:embed="rId1"/>
          <a:stretch/>
        </p:blipFill>
        <p:spPr>
          <a:xfrm>
            <a:off x="470160" y="2800800"/>
            <a:ext cx="5731200" cy="3745440"/>
          </a:xfrm>
          <a:prstGeom prst="rect">
            <a:avLst/>
          </a:prstGeom>
          <a:ln w="0">
            <a:noFill/>
          </a:ln>
        </p:spPr>
      </p:pic>
      <p:sp>
        <p:nvSpPr>
          <p:cNvPr id="191" name="TextBox 2"/>
          <p:cNvSpPr/>
          <p:nvPr/>
        </p:nvSpPr>
        <p:spPr>
          <a:xfrm>
            <a:off x="470160" y="182880"/>
            <a:ext cx="4342680" cy="25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Fanning School</a:t>
            </a:r>
            <a:br/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461 King Street, Malpeque</a:t>
            </a:r>
            <a:br/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Maud valószínűleg járt ebbe az iskolába miközben Emily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(Macneil) Montgomery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nagynénjénel lakott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1888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-ban a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Montgomery House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-ban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in Fox Point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ban. Ezt az épületet az </a:t>
            </a: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Emily of New Moon</a:t>
            </a: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 TV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sorozathoz használták.</a:t>
            </a: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192" name="Picture 3" descr=""/>
          <p:cNvPicPr/>
          <p:nvPr/>
        </p:nvPicPr>
        <p:blipFill>
          <a:blip r:embed="rId2"/>
          <a:stretch/>
        </p:blipFill>
        <p:spPr>
          <a:xfrm>
            <a:off x="6574320" y="3141000"/>
            <a:ext cx="4762080" cy="358092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4" descr=""/>
          <p:cNvPicPr/>
          <p:nvPr/>
        </p:nvPicPr>
        <p:blipFill>
          <a:blip r:embed="rId3"/>
          <a:stretch/>
        </p:blipFill>
        <p:spPr>
          <a:xfrm>
            <a:off x="4995360" y="298440"/>
            <a:ext cx="4275360" cy="320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Box 1"/>
          <p:cNvSpPr/>
          <p:nvPr/>
        </p:nvSpPr>
        <p:spPr>
          <a:xfrm>
            <a:off x="656640" y="3787920"/>
            <a:ext cx="5161680" cy="283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Hugh John Montgomery és Mary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Ann McRae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 esküvője 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1887, aprilis 5-én volt Eldonban, Ontarióban. Későbbiekben 4 gyermekük született: Kate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(1888)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David Bruce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(1891)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Hugh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(1893)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és Ila May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(1895)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1890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-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ben Maud édesapj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ához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nyugatra költözött a kontinensre, és tizenhárom év után újra együtt éltek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együtt mostohaanyjával,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Ann McRae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Mary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vel (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18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63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-19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0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) és kicsi mostohatstvérével Kate-tel. 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195" name="Picture 2" descr="Wedding picture of Hugh John Montgomery (Lucy Maud Montgomery's father) &amp; Mary Ann McCrae, his 2nd wife, ca.1889.  Prince Albert, SK."/>
          <p:cNvPicPr/>
          <p:nvPr/>
        </p:nvPicPr>
        <p:blipFill>
          <a:blip r:embed="rId1"/>
          <a:stretch/>
        </p:blipFill>
        <p:spPr>
          <a:xfrm>
            <a:off x="5935320" y="565200"/>
            <a:ext cx="4646520" cy="578268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2" descr="Hugh John Montgomery - Lucy Maud Montgomery's father, ca.1890's."/>
          <p:cNvPicPr/>
          <p:nvPr/>
        </p:nvPicPr>
        <p:blipFill>
          <a:blip r:embed="rId2"/>
          <a:stretch/>
        </p:blipFill>
        <p:spPr>
          <a:xfrm>
            <a:off x="714960" y="340920"/>
            <a:ext cx="2304720" cy="334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2" descr="https://uploads-ssl.webflow.com/5bd0d648eb9c4207eb508686/626859a27b63732c5df84fca_Nate-Lockhart.jpg"/>
          <p:cNvPicPr/>
          <p:nvPr/>
        </p:nvPicPr>
        <p:blipFill>
          <a:blip r:embed="rId1"/>
          <a:stretch/>
        </p:blipFill>
        <p:spPr>
          <a:xfrm>
            <a:off x="194040" y="347040"/>
            <a:ext cx="3712680" cy="6328440"/>
          </a:xfrm>
          <a:prstGeom prst="rect">
            <a:avLst/>
          </a:prstGeom>
          <a:ln w="0">
            <a:noFill/>
          </a:ln>
        </p:spPr>
      </p:pic>
      <p:sp>
        <p:nvSpPr>
          <p:cNvPr id="198" name="Rectangle 1"/>
          <p:cNvSpPr/>
          <p:nvPr/>
        </p:nvSpPr>
        <p:spPr>
          <a:xfrm>
            <a:off x="297000" y="620280"/>
            <a:ext cx="34268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br/>
            <a:endParaRPr b="0" lang="hu-HU" sz="1800" spc="-1" strike="noStrike">
              <a:latin typeface="Arial"/>
            </a:endParaRPr>
          </a:p>
        </p:txBody>
      </p:sp>
      <p:pic>
        <p:nvPicPr>
          <p:cNvPr id="199" name="Picture 2" descr=""/>
          <p:cNvPicPr/>
          <p:nvPr/>
        </p:nvPicPr>
        <p:blipFill>
          <a:blip r:embed="rId2"/>
          <a:stretch/>
        </p:blipFill>
        <p:spPr>
          <a:xfrm>
            <a:off x="7127640" y="842040"/>
            <a:ext cx="4775760" cy="5591520"/>
          </a:xfrm>
          <a:prstGeom prst="rect">
            <a:avLst/>
          </a:prstGeom>
          <a:ln w="0">
            <a:noFill/>
          </a:ln>
        </p:spPr>
      </p:pic>
      <p:sp>
        <p:nvSpPr>
          <p:cNvPr id="200" name="TextBox 3"/>
          <p:cNvSpPr/>
          <p:nvPr/>
        </p:nvSpPr>
        <p:spPr>
          <a:xfrm>
            <a:off x="3907080" y="421920"/>
            <a:ext cx="3246840" cy="530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Szerelmi ügyek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Nate Lockhart közeli gyerekkori barátja volt a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14 éves Maudnak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cavendishi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iskolában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Prince Edward-szigeten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Maudnak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kettő udvarlója akadt: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John Mustard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az iskolai tanára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és az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új ontariói mostohaanyjá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nak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régi középiskolai társ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a.  Ez az udvarlás nagyon nem kívánatos volt  L.M.M. számára.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Willie Pritchard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pedig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Laura Pritchardnak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Maud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barátjának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testvére volt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.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Míg Montgomery nem találta jóképűnek, nagyon jól szórakozott vele. 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201" name="Left Arrow 4"/>
          <p:cNvSpPr/>
          <p:nvPr/>
        </p:nvSpPr>
        <p:spPr>
          <a:xfrm>
            <a:off x="3241800" y="1043280"/>
            <a:ext cx="664560" cy="2977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202" name="Right Arrow 5"/>
          <p:cNvSpPr/>
          <p:nvPr/>
        </p:nvSpPr>
        <p:spPr>
          <a:xfrm>
            <a:off x="7007760" y="5112360"/>
            <a:ext cx="1121760" cy="381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Box 1"/>
          <p:cNvSpPr/>
          <p:nvPr/>
        </p:nvSpPr>
        <p:spPr>
          <a:xfrm>
            <a:off x="739800" y="598680"/>
            <a:ext cx="1008288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A Prince of Wales Főiskolán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Charlottetown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ban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tanult tíz hónapot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. A Prince Edward-sziget kormánya hozta létre 1969-ben. Mai nevét, a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Holland College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-ot, a brit hadsereg mérnökéről és földmérőjéről, Samuel Holland kapitányról kapta.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204" name="Picture 3" descr=""/>
          <p:cNvPicPr/>
          <p:nvPr/>
        </p:nvPicPr>
        <p:blipFill>
          <a:blip r:embed="rId1"/>
          <a:stretch/>
        </p:blipFill>
        <p:spPr>
          <a:xfrm>
            <a:off x="5899320" y="2459880"/>
            <a:ext cx="5746680" cy="43124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5" descr=""/>
          <p:cNvPicPr/>
          <p:nvPr/>
        </p:nvPicPr>
        <p:blipFill>
          <a:blip r:embed="rId2"/>
          <a:stretch/>
        </p:blipFill>
        <p:spPr>
          <a:xfrm>
            <a:off x="552600" y="2119680"/>
            <a:ext cx="5085360" cy="381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1"/>
          <p:cNvSpPr/>
          <p:nvPr/>
        </p:nvSpPr>
        <p:spPr>
          <a:xfrm>
            <a:off x="218880" y="683280"/>
            <a:ext cx="511740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ajd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19 évesen 1894-ben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tanítónőként dolgozott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Bidefordban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. 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Ebben a plebániában kapott albérletet. Az iskola helyét most egy park és szobor jelzi.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207" name="Picture 2" descr=""/>
          <p:cNvPicPr/>
          <p:nvPr/>
        </p:nvPicPr>
        <p:blipFill>
          <a:blip r:embed="rId1"/>
          <a:stretch/>
        </p:blipFill>
        <p:spPr>
          <a:xfrm>
            <a:off x="218880" y="2161440"/>
            <a:ext cx="6982920" cy="433044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3" descr="Home | Bideford Parsonage Museum"/>
          <p:cNvPicPr/>
          <p:nvPr/>
        </p:nvPicPr>
        <p:blipFill>
          <a:blip r:embed="rId2"/>
          <a:stretch/>
        </p:blipFill>
        <p:spPr>
          <a:xfrm>
            <a:off x="5336640" y="305280"/>
            <a:ext cx="6587280" cy="434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" descr=""/>
          <p:cNvPicPr/>
          <p:nvPr/>
        </p:nvPicPr>
        <p:blipFill>
          <a:blip r:embed="rId1"/>
          <a:stretch/>
        </p:blipFill>
        <p:spPr>
          <a:xfrm>
            <a:off x="345600" y="3258720"/>
            <a:ext cx="5447880" cy="3278880"/>
          </a:xfrm>
          <a:prstGeom prst="rect">
            <a:avLst/>
          </a:prstGeom>
          <a:ln w="0">
            <a:noFill/>
          </a:ln>
        </p:spPr>
      </p:pic>
      <p:sp>
        <p:nvSpPr>
          <p:cNvPr id="210" name="TextBox 4"/>
          <p:cNvSpPr/>
          <p:nvPr/>
        </p:nvSpPr>
        <p:spPr>
          <a:xfrm>
            <a:off x="224280" y="415800"/>
            <a:ext cx="10864440" cy="31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Másik iskola épülete, ahol tanított, maig napig megmaradt és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jelenleg Avonlea Village-ben található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: a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Belmont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 iskola.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Montgomery itt tanított, amikor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Edwin Simpson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kinyilvánította szerelmét,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és 1897 júniusában Maud és Edwin eljegyezték egymást. Maud azonban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1898 márciusában lemondta az esküvőt, és 1898. július 10-i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naplóbejegyzésében elmélkedett a megszakadt eljegyzésről: "</a:t>
            </a: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Így véget ér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és hála Istennek, ez így van! A megaláztatás és a fájdalom keserű csésze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volt, és egész életemet kovászolta a mérgével, és felhólyagosította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lánykorom szép lapját a kétségbeeséstől és a szégyentől.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"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211" name="Picture 3" descr="Edwin Simpson, Lucy Maud Montgomery's fiance, ca.1900."/>
          <p:cNvPicPr/>
          <p:nvPr/>
        </p:nvPicPr>
        <p:blipFill>
          <a:blip r:embed="rId2"/>
          <a:stretch/>
        </p:blipFill>
        <p:spPr>
          <a:xfrm>
            <a:off x="7414920" y="192240"/>
            <a:ext cx="4330440" cy="634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1"/>
          <p:cNvSpPr/>
          <p:nvPr/>
        </p:nvSpPr>
        <p:spPr>
          <a:xfrm>
            <a:off x="989280" y="556920"/>
            <a:ext cx="98503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Belmont iskola épülete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213" name="Picture 2" descr=""/>
          <p:cNvPicPr/>
          <p:nvPr/>
        </p:nvPicPr>
        <p:blipFill>
          <a:blip r:embed="rId1"/>
          <a:stretch/>
        </p:blipFill>
        <p:spPr>
          <a:xfrm>
            <a:off x="246600" y="1039680"/>
            <a:ext cx="7575480" cy="568476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4" descr=""/>
          <p:cNvPicPr/>
          <p:nvPr/>
        </p:nvPicPr>
        <p:blipFill>
          <a:blip r:embed="rId2"/>
          <a:stretch/>
        </p:blipFill>
        <p:spPr>
          <a:xfrm>
            <a:off x="7023960" y="218520"/>
            <a:ext cx="4879440" cy="650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Box 4"/>
          <p:cNvSpPr/>
          <p:nvPr/>
        </p:nvSpPr>
        <p:spPr>
          <a:xfrm>
            <a:off x="365760" y="590040"/>
            <a:ext cx="6134400" cy="283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Harmadik iskolája, ahol tanított: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Bedeque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Az ottani temetőben található Maud életszerelmének a sírja: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Herman Leardé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. Az ő családjánál szállt meg Maud Bedeque-ben. Később az újságból tudta meg Maud, hogy Hermand influenzában halt meg 28 évesen.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216" name="Picture 5" descr=""/>
          <p:cNvPicPr/>
          <p:nvPr/>
        </p:nvPicPr>
        <p:blipFill>
          <a:blip r:embed="rId1"/>
          <a:stretch/>
        </p:blipFill>
        <p:spPr>
          <a:xfrm>
            <a:off x="487080" y="2926080"/>
            <a:ext cx="6711480" cy="35816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2" descr="https://uploads-ssl.webflow.com/5bd0d648eb9c4207eb508686/62685b131aeb8387540d757d_191464489_1532122003.jpg"/>
          <p:cNvPicPr/>
          <p:nvPr/>
        </p:nvPicPr>
        <p:blipFill>
          <a:blip r:embed="rId2"/>
          <a:stretch/>
        </p:blipFill>
        <p:spPr>
          <a:xfrm>
            <a:off x="6500520" y="166320"/>
            <a:ext cx="5444280" cy="605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4" descr=""/>
          <p:cNvPicPr/>
          <p:nvPr/>
        </p:nvPicPr>
        <p:blipFill>
          <a:blip r:embed="rId1"/>
          <a:stretch/>
        </p:blipFill>
        <p:spPr>
          <a:xfrm>
            <a:off x="174600" y="24840"/>
            <a:ext cx="4936680" cy="65822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5" descr=""/>
          <p:cNvPicPr/>
          <p:nvPr/>
        </p:nvPicPr>
        <p:blipFill>
          <a:blip r:embed="rId2"/>
          <a:stretch/>
        </p:blipFill>
        <p:spPr>
          <a:xfrm>
            <a:off x="5422320" y="1949760"/>
            <a:ext cx="6206400" cy="465768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2" descr="Original Dalhousie University building circa 1871"/>
          <p:cNvPicPr/>
          <p:nvPr/>
        </p:nvPicPr>
        <p:blipFill>
          <a:blip r:embed="rId3"/>
          <a:stretch/>
        </p:blipFill>
        <p:spPr>
          <a:xfrm>
            <a:off x="7597800" y="61200"/>
            <a:ext cx="4341960" cy="318276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5599800" y="5736600"/>
            <a:ext cx="53917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ffffff"/>
                </a:solidFill>
                <a:latin typeface="Arial"/>
                <a:ea typeface="Calibri"/>
              </a:rPr>
              <a:t>1895-ben felvették a halifaxi Dalhousie Egyetemre</a:t>
            </a: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Calibri"/>
              </a:rPr>
              <a:t>,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Calibri"/>
              </a:rPr>
              <a:t>ahol egy évet irodalmat tanult.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222" name="Picture 3" descr="Dalhousie University Seal.svg"/>
          <p:cNvPicPr/>
          <p:nvPr/>
        </p:nvPicPr>
        <p:blipFill>
          <a:blip r:embed="rId4"/>
          <a:stretch/>
        </p:blipFill>
        <p:spPr>
          <a:xfrm>
            <a:off x="4066560" y="1800"/>
            <a:ext cx="4027320" cy="33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1"/>
          <p:cNvSpPr/>
          <p:nvPr/>
        </p:nvSpPr>
        <p:spPr>
          <a:xfrm>
            <a:off x="3729240" y="601560"/>
            <a:ext cx="3512520" cy="554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  <a:ea typeface="Calibri"/>
              </a:rPr>
              <a:t>1898-ban nagyapja meghalt, s ezért ismét Cavendishbe ment, hogy gondoskodjon nagyanyjáról, aki nem tudott bejárónőt tartani.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Egy rövid időszakon kívül, amikor </a:t>
            </a:r>
            <a:r>
              <a:rPr b="0" lang="hu-HU" sz="1800" spc="-1" strike="noStrike">
                <a:solidFill>
                  <a:srgbClr val="202122"/>
                </a:solidFill>
                <a:latin typeface="Calibri"/>
                <a:ea typeface="Calibri"/>
              </a:rPr>
              <a:t>1901. és 1902. között kilenc hónapig Halifaxban a Morning Chronicle és a The Daily Echo újságok </a:t>
            </a:r>
            <a:r>
              <a:rPr b="0" lang="en-US" sz="1800" spc="-1" strike="noStrike">
                <a:solidFill>
                  <a:srgbClr val="202122"/>
                </a:solidFill>
                <a:latin typeface="Calibri"/>
                <a:ea typeface="Calibri"/>
              </a:rPr>
              <a:t>számára </a:t>
            </a:r>
            <a:r>
              <a:rPr b="0" lang="hu-HU" sz="1800" spc="-1" strike="noStrike">
                <a:solidFill>
                  <a:srgbClr val="202122"/>
                </a:solidFill>
                <a:latin typeface="Calibri"/>
                <a:ea typeface="Calibri"/>
              </a:rPr>
              <a:t>dolgozott</a:t>
            </a:r>
            <a:r>
              <a:rPr b="0" lang="en-US" sz="1800" spc="-1" strike="noStrike">
                <a:solidFill>
                  <a:srgbClr val="202122"/>
                </a:solidFill>
                <a:latin typeface="Calibri"/>
                <a:ea typeface="Calibri"/>
              </a:rPr>
              <a:t>,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n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  <a:ea typeface="Calibri"/>
              </a:rPr>
              <a:t>agyanyját haláláig, 1911-ig 13 éven keresztül segítette, ápolta.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  <a:ea typeface="Calibri"/>
              </a:rPr>
              <a:t>Maud nagyanyja 1911-ben elhunyt, megtartották az esküvőt Ewan MacDonalddal 1911. július 11-én.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endParaRPr b="0" lang="hu-HU" sz="1800" spc="-1" strike="noStrike">
              <a:latin typeface="Arial"/>
            </a:endParaRPr>
          </a:p>
        </p:txBody>
      </p:sp>
      <p:sp>
        <p:nvSpPr>
          <p:cNvPr id="224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AutoShape 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6" name="Picture 6" descr="About L. M. Montgomery | L. M. Montgomery Institute"/>
          <p:cNvPicPr/>
          <p:nvPr/>
        </p:nvPicPr>
        <p:blipFill>
          <a:blip r:embed="rId1"/>
          <a:stretch/>
        </p:blipFill>
        <p:spPr>
          <a:xfrm>
            <a:off x="7333560" y="274680"/>
            <a:ext cx="4379760" cy="63705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2" descr="https://uploads-ssl.webflow.com/5bd0d648eb9c4207eb508686/62699a59f7c49eb63ae68c95_UOGuelph26094.jpg"/>
          <p:cNvPicPr/>
          <p:nvPr/>
        </p:nvPicPr>
        <p:blipFill>
          <a:blip r:embed="rId2"/>
          <a:stretch/>
        </p:blipFill>
        <p:spPr>
          <a:xfrm>
            <a:off x="231840" y="312840"/>
            <a:ext cx="3405960" cy="629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Box 3"/>
          <p:cNvSpPr/>
          <p:nvPr/>
        </p:nvSpPr>
        <p:spPr>
          <a:xfrm>
            <a:off x="411480" y="402480"/>
            <a:ext cx="1020420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Fénylő Vizek Tava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Silver Bush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közelében,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Campbell Farm House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, 4542 Route 20, Park Corner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Ez a tó ihletet adott a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Fénylő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Vizek Tavának. Montgomery 1911. január 27-én ezt írta: "</a:t>
            </a: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A F</a:t>
            </a: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énylő</a:t>
            </a: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 Vizek Tavának általában a Cavendish-tónak kellene lennie. Ez nem így van. A Park Corner tavára gondoltam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."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1" descr=""/>
          <p:cNvPicPr/>
          <p:nvPr/>
        </p:nvPicPr>
        <p:blipFill>
          <a:blip r:embed="rId1"/>
          <a:stretch/>
        </p:blipFill>
        <p:spPr>
          <a:xfrm>
            <a:off x="127800" y="996840"/>
            <a:ext cx="7651800" cy="574200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2" descr=""/>
          <p:cNvPicPr/>
          <p:nvPr/>
        </p:nvPicPr>
        <p:blipFill>
          <a:blip r:embed="rId2"/>
          <a:stretch/>
        </p:blipFill>
        <p:spPr>
          <a:xfrm>
            <a:off x="7214760" y="118800"/>
            <a:ext cx="4781520" cy="3588120"/>
          </a:xfrm>
          <a:prstGeom prst="rect">
            <a:avLst/>
          </a:prstGeom>
          <a:ln w="0">
            <a:noFill/>
          </a:ln>
        </p:spPr>
      </p:pic>
      <p:sp>
        <p:nvSpPr>
          <p:cNvPr id="231" name="TextBox 3"/>
          <p:cNvSpPr/>
          <p:nvPr/>
        </p:nvSpPr>
        <p:spPr>
          <a:xfrm>
            <a:off x="127800" y="311040"/>
            <a:ext cx="68130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Silver Bush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– Campbell John és Annie, 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Maud nagybátya nagynénje háza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" descr=""/>
          <p:cNvPicPr/>
          <p:nvPr/>
        </p:nvPicPr>
        <p:blipFill>
          <a:blip r:embed="rId1"/>
          <a:stretch/>
        </p:blipFill>
        <p:spPr>
          <a:xfrm>
            <a:off x="237240" y="1874520"/>
            <a:ext cx="6250320" cy="469044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"/>
          <p:cNvPicPr/>
          <p:nvPr/>
        </p:nvPicPr>
        <p:blipFill>
          <a:blip r:embed="rId2"/>
          <a:stretch/>
        </p:blipFill>
        <p:spPr>
          <a:xfrm>
            <a:off x="5225400" y="93960"/>
            <a:ext cx="6698160" cy="502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" descr=""/>
          <p:cNvPicPr/>
          <p:nvPr/>
        </p:nvPicPr>
        <p:blipFill>
          <a:blip r:embed="rId1"/>
          <a:stretch/>
        </p:blipFill>
        <p:spPr>
          <a:xfrm>
            <a:off x="232560" y="201240"/>
            <a:ext cx="3908880" cy="52117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3" descr=""/>
          <p:cNvPicPr/>
          <p:nvPr/>
        </p:nvPicPr>
        <p:blipFill>
          <a:blip r:embed="rId2"/>
          <a:stretch/>
        </p:blipFill>
        <p:spPr>
          <a:xfrm>
            <a:off x="8306640" y="1572840"/>
            <a:ext cx="3778560" cy="5037840"/>
          </a:xfrm>
          <a:prstGeom prst="rect">
            <a:avLst/>
          </a:prstGeom>
          <a:ln w="0">
            <a:noFill/>
          </a:ln>
        </p:spPr>
      </p:pic>
      <p:sp>
        <p:nvSpPr>
          <p:cNvPr id="236" name="TextBox 4"/>
          <p:cNvSpPr/>
          <p:nvPr/>
        </p:nvSpPr>
        <p:spPr>
          <a:xfrm>
            <a:off x="8129880" y="513360"/>
            <a:ext cx="38412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Maud barátnője, Katie Maurice ötletét  ez az üveges szekrény ihlette.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237" name="Picture 6" descr=""/>
          <p:cNvPicPr/>
          <p:nvPr/>
        </p:nvPicPr>
        <p:blipFill>
          <a:blip r:embed="rId3"/>
          <a:stretch/>
        </p:blipFill>
        <p:spPr>
          <a:xfrm>
            <a:off x="3981600" y="371160"/>
            <a:ext cx="4240440" cy="5654160"/>
          </a:xfrm>
          <a:prstGeom prst="rect">
            <a:avLst/>
          </a:prstGeom>
          <a:ln w="0">
            <a:noFill/>
          </a:ln>
        </p:spPr>
      </p:pic>
      <p:sp>
        <p:nvSpPr>
          <p:cNvPr id="238" name="TextBox 2"/>
          <p:cNvSpPr/>
          <p:nvPr/>
        </p:nvSpPr>
        <p:spPr>
          <a:xfrm>
            <a:off x="3749760" y="6026040"/>
            <a:ext cx="44722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Ezen a pianínón játszottak L.M.M. esküvője alatt, hiszen itt a Silver Bush-ban ment férjhez.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239" name="TextBox 5"/>
          <p:cNvSpPr/>
          <p:nvPr/>
        </p:nvSpPr>
        <p:spPr>
          <a:xfrm>
            <a:off x="232560" y="5536440"/>
            <a:ext cx="338328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Az almalevél mintájú hímzést itt a pléden, amit megint a könyvekből ismerünk, maga Maud találta ki. 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" descr=""/>
          <p:cNvPicPr/>
          <p:nvPr/>
        </p:nvPicPr>
        <p:blipFill>
          <a:blip r:embed="rId1"/>
          <a:stretch/>
        </p:blipFill>
        <p:spPr>
          <a:xfrm>
            <a:off x="122760" y="155520"/>
            <a:ext cx="4951800" cy="66027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" descr=""/>
          <p:cNvPicPr/>
          <p:nvPr/>
        </p:nvPicPr>
        <p:blipFill>
          <a:blip r:embed="rId2"/>
          <a:stretch/>
        </p:blipFill>
        <p:spPr>
          <a:xfrm>
            <a:off x="6126480" y="60120"/>
            <a:ext cx="5023440" cy="669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1" name="Content Placeholder 3" descr=""/>
          <p:cNvPicPr/>
          <p:nvPr/>
        </p:nvPicPr>
        <p:blipFill>
          <a:blip r:embed="rId1"/>
          <a:stretch/>
        </p:blipFill>
        <p:spPr>
          <a:xfrm>
            <a:off x="149400" y="70920"/>
            <a:ext cx="5140800" cy="649728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4" descr=""/>
          <p:cNvPicPr/>
          <p:nvPr/>
        </p:nvPicPr>
        <p:blipFill>
          <a:blip r:embed="rId2"/>
          <a:stretch/>
        </p:blipFill>
        <p:spPr>
          <a:xfrm>
            <a:off x="6297480" y="162360"/>
            <a:ext cx="4485960" cy="631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" descr=""/>
          <p:cNvPicPr/>
          <p:nvPr/>
        </p:nvPicPr>
        <p:blipFill>
          <a:blip r:embed="rId1"/>
          <a:stretch/>
        </p:blipFill>
        <p:spPr>
          <a:xfrm>
            <a:off x="82080" y="2066400"/>
            <a:ext cx="6153120" cy="461736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3" descr=""/>
          <p:cNvPicPr/>
          <p:nvPr/>
        </p:nvPicPr>
        <p:blipFill>
          <a:blip r:embed="rId2"/>
          <a:stretch/>
        </p:blipFill>
        <p:spPr>
          <a:xfrm>
            <a:off x="5175000" y="164520"/>
            <a:ext cx="6835320" cy="5129280"/>
          </a:xfrm>
          <a:prstGeom prst="rect">
            <a:avLst/>
          </a:prstGeom>
          <a:ln w="0">
            <a:noFill/>
          </a:ln>
        </p:spPr>
      </p:pic>
      <p:sp>
        <p:nvSpPr>
          <p:cNvPr id="244" name="TextBox 1"/>
          <p:cNvSpPr/>
          <p:nvPr/>
        </p:nvSpPr>
        <p:spPr>
          <a:xfrm>
            <a:off x="266040" y="266040"/>
            <a:ext cx="48128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Ezen a patchwork pléden Maud több évet dolgozott. 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1" descr=""/>
          <p:cNvPicPr/>
          <p:nvPr/>
        </p:nvPicPr>
        <p:blipFill>
          <a:blip r:embed="rId1"/>
          <a:stretch/>
        </p:blipFill>
        <p:spPr>
          <a:xfrm>
            <a:off x="259920" y="237600"/>
            <a:ext cx="4114440" cy="5486040"/>
          </a:xfrm>
          <a:prstGeom prst="rect">
            <a:avLst/>
          </a:prstGeom>
          <a:ln w="0">
            <a:noFill/>
          </a:ln>
        </p:spPr>
      </p:pic>
      <p:sp>
        <p:nvSpPr>
          <p:cNvPr id="246" name="TextBox 2"/>
          <p:cNvSpPr/>
          <p:nvPr/>
        </p:nvSpPr>
        <p:spPr>
          <a:xfrm>
            <a:off x="4617720" y="347400"/>
            <a:ext cx="718596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Blue Chest – Kék láda, amit a Mesélő lány c. könyvől ismerünk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távoli rokon, Eliza Montgomery tulajdona így volt bezárva kb. 40 évet. A kudarcos esküvő után soha nem ment férjhez és Toronto mellett élt.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247" name="Picture 4" descr=""/>
          <p:cNvPicPr/>
          <p:nvPr/>
        </p:nvPicPr>
        <p:blipFill>
          <a:blip r:embed="rId2"/>
          <a:stretch/>
        </p:blipFill>
        <p:spPr>
          <a:xfrm>
            <a:off x="4374720" y="1270800"/>
            <a:ext cx="7286040" cy="546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1"/>
          <p:cNvSpPr/>
          <p:nvPr/>
        </p:nvSpPr>
        <p:spPr>
          <a:xfrm>
            <a:off x="320040" y="394920"/>
            <a:ext cx="364788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Hunter River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ihlette a "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Bright River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"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című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települést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az Anne sorozatban. Az egykor Hunter Riverben található vasútállomás ihlette a "Bright River"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vasútállomást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, ahol Anne először találkozik Matthew-val.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249" name="Picture 3" descr="Hunter River (Prince Edward Island) - Wikipedia"/>
          <p:cNvPicPr/>
          <p:nvPr/>
        </p:nvPicPr>
        <p:blipFill>
          <a:blip r:embed="rId1"/>
          <a:stretch/>
        </p:blipFill>
        <p:spPr>
          <a:xfrm>
            <a:off x="320040" y="4114440"/>
            <a:ext cx="11411280" cy="2010960"/>
          </a:xfrm>
          <a:prstGeom prst="rect">
            <a:avLst/>
          </a:prstGeom>
          <a:ln w="0">
            <a:noFill/>
          </a:ln>
        </p:spPr>
      </p:pic>
      <p:sp>
        <p:nvSpPr>
          <p:cNvPr id="250" name="AutoShape 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AutoShape 7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2" name="Picture 9" descr="Hogyan néznek ki manapság az Anna filmsorozat ikonikus forgatási helyszínei?"/>
          <p:cNvPicPr/>
          <p:nvPr/>
        </p:nvPicPr>
        <p:blipFill>
          <a:blip r:embed="rId2"/>
          <a:stretch/>
        </p:blipFill>
        <p:spPr>
          <a:xfrm>
            <a:off x="4346280" y="100800"/>
            <a:ext cx="7134840" cy="401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1"/>
          <p:cNvSpPr/>
          <p:nvPr/>
        </p:nvSpPr>
        <p:spPr>
          <a:xfrm>
            <a:off x="268200" y="2645640"/>
            <a:ext cx="4934520" cy="160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1" lang="hu-HU" sz="1800" spc="-1" strike="noStrike">
                <a:solidFill>
                  <a:srgbClr val="000000"/>
                </a:solidFill>
                <a:latin typeface="Calibri"/>
                <a:ea typeface="Calibri"/>
              </a:rPr>
              <a:t>North Rustico.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  <a:ea typeface="Calibri"/>
              </a:rPr>
              <a:t>A sárga ház a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  <a:ea typeface="Calibri"/>
              </a:rPr>
              <a:t>Gartmore Farm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  <a:ea typeface="Calibri"/>
              </a:rPr>
              <a:t>, amely Cavendishből lett átköltöztetve, Alexander és May Macneill háza, ahol Maud nyaralásának egy részét töltötte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254" name="Picture 2" descr=""/>
          <p:cNvPicPr/>
          <p:nvPr/>
        </p:nvPicPr>
        <p:blipFill>
          <a:blip r:embed="rId1"/>
          <a:stretch/>
        </p:blipFill>
        <p:spPr>
          <a:xfrm>
            <a:off x="5330880" y="731520"/>
            <a:ext cx="6482880" cy="584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" descr="P.E.I. Heritage Buildings: Seaside Hotel, Rustico, PEI"/>
          <p:cNvPicPr/>
          <p:nvPr/>
        </p:nvPicPr>
        <p:blipFill>
          <a:blip r:embed="rId1"/>
          <a:stretch/>
        </p:blipFill>
        <p:spPr>
          <a:xfrm>
            <a:off x="119160" y="0"/>
            <a:ext cx="5905080" cy="44096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4" descr="Seaside Hotel, Cape Tormentine, N.B. (2127) - PEI Postcards"/>
          <p:cNvPicPr/>
          <p:nvPr/>
        </p:nvPicPr>
        <p:blipFill>
          <a:blip r:embed="rId2"/>
          <a:stretch/>
        </p:blipFill>
        <p:spPr>
          <a:xfrm>
            <a:off x="5586840" y="2492280"/>
            <a:ext cx="6419880" cy="4105800"/>
          </a:xfrm>
          <a:prstGeom prst="rect">
            <a:avLst/>
          </a:prstGeom>
          <a:ln w="0">
            <a:noFill/>
          </a:ln>
        </p:spPr>
      </p:pic>
      <p:sp>
        <p:nvSpPr>
          <p:cNvPr id="257" name="TextBox 1"/>
          <p:cNvSpPr/>
          <p:nvPr/>
        </p:nvSpPr>
        <p:spPr>
          <a:xfrm>
            <a:off x="6300360" y="420480"/>
            <a:ext cx="5175000" cy="22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Seaside Hotel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, Rustico</a:t>
            </a:r>
            <a:br/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 szálloda területe valószínűleg a Sunrise Drive-tól északra, a Lighthouse Lane és a Wharf Road között található.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Lehetséges inspiráció az Anne of Green Gables-i White Sands Hotel számára.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1" descr=""/>
          <p:cNvPicPr/>
          <p:nvPr/>
        </p:nvPicPr>
        <p:blipFill>
          <a:blip r:embed="rId1"/>
          <a:stretch/>
        </p:blipFill>
        <p:spPr>
          <a:xfrm>
            <a:off x="127800" y="128160"/>
            <a:ext cx="6652440" cy="499212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" descr=""/>
          <p:cNvPicPr/>
          <p:nvPr/>
        </p:nvPicPr>
        <p:blipFill>
          <a:blip r:embed="rId2"/>
          <a:stretch/>
        </p:blipFill>
        <p:spPr>
          <a:xfrm>
            <a:off x="4774320" y="1271160"/>
            <a:ext cx="7286040" cy="5467680"/>
          </a:xfrm>
          <a:prstGeom prst="rect">
            <a:avLst/>
          </a:prstGeom>
          <a:ln w="0">
            <a:noFill/>
          </a:ln>
        </p:spPr>
      </p:pic>
      <p:sp>
        <p:nvSpPr>
          <p:cNvPr id="260" name="TextBox 4"/>
          <p:cNvSpPr/>
          <p:nvPr/>
        </p:nvSpPr>
        <p:spPr>
          <a:xfrm>
            <a:off x="127800" y="5329440"/>
            <a:ext cx="408708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Dalvay by the Sea  - Feher Homok Szálló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inspirációja 1895-ban épült, még mindig úgy néz ki mint száz éve</a:t>
            </a: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" descr=""/>
          <p:cNvPicPr/>
          <p:nvPr/>
        </p:nvPicPr>
        <p:blipFill>
          <a:blip r:embed="rId1"/>
          <a:stretch/>
        </p:blipFill>
        <p:spPr>
          <a:xfrm>
            <a:off x="2066400" y="1472040"/>
            <a:ext cx="7176600" cy="538560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" descr=""/>
          <p:cNvPicPr/>
          <p:nvPr/>
        </p:nvPicPr>
        <p:blipFill>
          <a:blip r:embed="rId2"/>
          <a:stretch/>
        </p:blipFill>
        <p:spPr>
          <a:xfrm>
            <a:off x="6291000" y="2212920"/>
            <a:ext cx="5519520" cy="41418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" descr=""/>
          <p:cNvPicPr/>
          <p:nvPr/>
        </p:nvPicPr>
        <p:blipFill>
          <a:blip r:embed="rId3"/>
          <a:stretch/>
        </p:blipFill>
        <p:spPr>
          <a:xfrm>
            <a:off x="105120" y="155520"/>
            <a:ext cx="3922560" cy="523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Box 1"/>
          <p:cNvSpPr/>
          <p:nvPr/>
        </p:nvSpPr>
        <p:spPr>
          <a:xfrm>
            <a:off x="475560" y="466200"/>
            <a:ext cx="4416120" cy="33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A Cape Tryon lighthouse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,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 French River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Tryon-fok világítótorony egy magánterületen található, amely a strandról látható.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 meglévő Cape Tryon világítótorony az 1960-as években épült. A Cape Tryon világítótornyot, amelyet Montgomery Cavendishből láthatott, áthelyezték a Cousins ​​Shore-i magánterületre, és lehetséges inspirációt jelentett a „Négy szél fényéhez” az Anne's House of Dreamsben. 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265" name="Picture 2" descr="Cape Tryon Lighthouse, Prince Edward Island Canada at Lighthousefriends.com"/>
          <p:cNvPicPr/>
          <p:nvPr/>
        </p:nvPicPr>
        <p:blipFill>
          <a:blip r:embed="rId1"/>
          <a:stretch/>
        </p:blipFill>
        <p:spPr>
          <a:xfrm>
            <a:off x="5654520" y="64080"/>
            <a:ext cx="5948640" cy="666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" descr=""/>
          <p:cNvPicPr/>
          <p:nvPr/>
        </p:nvPicPr>
        <p:blipFill>
          <a:blip r:embed="rId1"/>
          <a:stretch/>
        </p:blipFill>
        <p:spPr>
          <a:xfrm>
            <a:off x="246600" y="170280"/>
            <a:ext cx="6047640" cy="4538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2" descr=""/>
          <p:cNvPicPr/>
          <p:nvPr/>
        </p:nvPicPr>
        <p:blipFill>
          <a:blip r:embed="rId2"/>
          <a:stretch/>
        </p:blipFill>
        <p:spPr>
          <a:xfrm>
            <a:off x="5214600" y="2884680"/>
            <a:ext cx="4862520" cy="364896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3" descr=""/>
          <p:cNvPicPr/>
          <p:nvPr/>
        </p:nvPicPr>
        <p:blipFill>
          <a:blip r:embed="rId3"/>
          <a:stretch/>
        </p:blipFill>
        <p:spPr>
          <a:xfrm>
            <a:off x="8714160" y="170280"/>
            <a:ext cx="3190320" cy="3881520"/>
          </a:xfrm>
          <a:prstGeom prst="rect">
            <a:avLst/>
          </a:prstGeom>
          <a:ln w="0">
            <a:noFill/>
          </a:ln>
        </p:spPr>
      </p:pic>
      <p:sp>
        <p:nvSpPr>
          <p:cNvPr id="269" name="TextBox 4"/>
          <p:cNvSpPr/>
          <p:nvPr/>
        </p:nvSpPr>
        <p:spPr>
          <a:xfrm>
            <a:off x="10077480" y="4277520"/>
            <a:ext cx="214488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The Green Gables Látogatóközpont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májustól októberig nyitva látogatók számára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sp>
        <p:nvSpPr>
          <p:cNvPr id="270" name="TextBox 5"/>
          <p:cNvSpPr/>
          <p:nvPr/>
        </p:nvSpPr>
        <p:spPr>
          <a:xfrm>
            <a:off x="365760" y="4837320"/>
            <a:ext cx="459000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Green Gables Farm: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a Macneill unokatestvéré volt. 1936-tól a kanadai kormány gondozásába került és múzeum lett. Az 1890-es évek farmépületet 1985-ben Montgomery leírásai alapján restaurálták és bútorozták be.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Box 1"/>
          <p:cNvSpPr/>
          <p:nvPr/>
        </p:nvSpPr>
        <p:spPr>
          <a:xfrm>
            <a:off x="74880" y="116280"/>
            <a:ext cx="1737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Zöld Orom ház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86480" y="365040"/>
            <a:ext cx="599940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3600" spc="-1" strike="noStrike">
                <a:solidFill>
                  <a:srgbClr val="5b9bd5"/>
                </a:solidFill>
                <a:latin typeface="Calibri Light"/>
              </a:rPr>
              <a:t>Nemzeti Törteneti Parkok</a:t>
            </a:r>
            <a:br/>
            <a:r>
              <a:rPr b="0" lang="en-US" sz="3600" spc="-1" strike="noStrike">
                <a:solidFill>
                  <a:srgbClr val="5b9bd5"/>
                </a:solidFill>
                <a:latin typeface="Calibri Light"/>
              </a:rPr>
              <a:t>(National Historic Sites)</a:t>
            </a:r>
            <a:endParaRPr b="0" lang="hu-HU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298440" y="1604880"/>
            <a:ext cx="10952280" cy="4664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Macneill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ház környéke Cavendishben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Zöld Orom ház környéke Cavendishben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Leak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</a:t>
            </a: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dale Manse Ontari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óban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5" name="Picture 3" descr=""/>
          <p:cNvPicPr/>
          <p:nvPr/>
        </p:nvPicPr>
        <p:blipFill>
          <a:blip r:embed="rId1"/>
          <a:stretch/>
        </p:blipFill>
        <p:spPr>
          <a:xfrm>
            <a:off x="6801840" y="365040"/>
            <a:ext cx="4941720" cy="370620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4" descr=""/>
          <p:cNvPicPr/>
          <p:nvPr/>
        </p:nvPicPr>
        <p:blipFill>
          <a:blip r:embed="rId2"/>
          <a:stretch/>
        </p:blipFill>
        <p:spPr>
          <a:xfrm>
            <a:off x="1744920" y="3891240"/>
            <a:ext cx="3593160" cy="269640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5" descr=""/>
          <p:cNvPicPr/>
          <p:nvPr/>
        </p:nvPicPr>
        <p:blipFill>
          <a:blip r:embed="rId3"/>
          <a:stretch/>
        </p:blipFill>
        <p:spPr>
          <a:xfrm>
            <a:off x="5338440" y="3331080"/>
            <a:ext cx="5149440" cy="325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" descr=""/>
          <p:cNvPicPr/>
          <p:nvPr/>
        </p:nvPicPr>
        <p:blipFill>
          <a:blip r:embed="rId1"/>
          <a:stretch/>
        </p:blipFill>
        <p:spPr>
          <a:xfrm>
            <a:off x="228240" y="1737360"/>
            <a:ext cx="6372360" cy="478188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"/>
          <p:cNvPicPr/>
          <p:nvPr/>
        </p:nvPicPr>
        <p:blipFill>
          <a:blip r:embed="rId2"/>
          <a:stretch/>
        </p:blipFill>
        <p:spPr>
          <a:xfrm>
            <a:off x="6071400" y="100440"/>
            <a:ext cx="5970240" cy="4480200"/>
          </a:xfrm>
          <a:prstGeom prst="rect">
            <a:avLst/>
          </a:prstGeom>
          <a:ln w="0">
            <a:noFill/>
          </a:ln>
        </p:spPr>
      </p:pic>
      <p:sp>
        <p:nvSpPr>
          <p:cNvPr id="274" name="TextBox 3"/>
          <p:cNvSpPr/>
          <p:nvPr/>
        </p:nvSpPr>
        <p:spPr>
          <a:xfrm>
            <a:off x="1024200" y="786240"/>
            <a:ext cx="52664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Földszinti szobák: nappali, “tiszta szoba”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1" descr=""/>
          <p:cNvPicPr/>
          <p:nvPr/>
        </p:nvPicPr>
        <p:blipFill>
          <a:blip r:embed="rId1"/>
          <a:stretch/>
        </p:blipFill>
        <p:spPr>
          <a:xfrm>
            <a:off x="246600" y="255960"/>
            <a:ext cx="6652440" cy="49921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"/>
          <p:cNvPicPr/>
          <p:nvPr/>
        </p:nvPicPr>
        <p:blipFill>
          <a:blip r:embed="rId2"/>
          <a:stretch/>
        </p:blipFill>
        <p:spPr>
          <a:xfrm>
            <a:off x="5495040" y="1792080"/>
            <a:ext cx="6347880" cy="4763520"/>
          </a:xfrm>
          <a:prstGeom prst="rect">
            <a:avLst/>
          </a:prstGeom>
          <a:ln w="0">
            <a:noFill/>
          </a:ln>
        </p:spPr>
      </p:pic>
      <p:sp>
        <p:nvSpPr>
          <p:cNvPr id="277" name="TextBox 3"/>
          <p:cNvSpPr/>
          <p:nvPr/>
        </p:nvSpPr>
        <p:spPr>
          <a:xfrm>
            <a:off x="8952120" y="1145880"/>
            <a:ext cx="40320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Matthew szobája,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3" descr=""/>
          <p:cNvPicPr/>
          <p:nvPr/>
        </p:nvPicPr>
        <p:blipFill>
          <a:blip r:embed="rId1"/>
          <a:stretch/>
        </p:blipFill>
        <p:spPr>
          <a:xfrm>
            <a:off x="3949920" y="2548440"/>
            <a:ext cx="5486400" cy="41169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"/>
          <p:cNvPicPr/>
          <p:nvPr/>
        </p:nvPicPr>
        <p:blipFill>
          <a:blip r:embed="rId2"/>
          <a:stretch/>
        </p:blipFill>
        <p:spPr>
          <a:xfrm>
            <a:off x="6107760" y="210240"/>
            <a:ext cx="5665680" cy="42516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" descr=""/>
          <p:cNvPicPr/>
          <p:nvPr/>
        </p:nvPicPr>
        <p:blipFill>
          <a:blip r:embed="rId3"/>
          <a:stretch/>
        </p:blipFill>
        <p:spPr>
          <a:xfrm>
            <a:off x="200880" y="210240"/>
            <a:ext cx="5714280" cy="4288320"/>
          </a:xfrm>
          <a:prstGeom prst="rect">
            <a:avLst/>
          </a:prstGeom>
          <a:ln w="0">
            <a:noFill/>
          </a:ln>
        </p:spPr>
      </p:pic>
      <p:sp>
        <p:nvSpPr>
          <p:cNvPr id="281" name="TextBox 4"/>
          <p:cNvSpPr/>
          <p:nvPr/>
        </p:nvSpPr>
        <p:spPr>
          <a:xfrm>
            <a:off x="429840" y="4800600"/>
            <a:ext cx="33282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konyha, éleskamra, dolgozó szoba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" descr=""/>
          <p:cNvPicPr/>
          <p:nvPr/>
        </p:nvPicPr>
        <p:blipFill>
          <a:blip r:embed="rId1"/>
          <a:stretch/>
        </p:blipFill>
        <p:spPr>
          <a:xfrm>
            <a:off x="118440" y="0"/>
            <a:ext cx="5726520" cy="42973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"/>
          <p:cNvPicPr/>
          <p:nvPr/>
        </p:nvPicPr>
        <p:blipFill>
          <a:blip r:embed="rId2"/>
          <a:stretch/>
        </p:blipFill>
        <p:spPr>
          <a:xfrm>
            <a:off x="5419440" y="1380600"/>
            <a:ext cx="6772320" cy="5082120"/>
          </a:xfrm>
          <a:prstGeom prst="rect">
            <a:avLst/>
          </a:prstGeom>
          <a:ln w="0">
            <a:noFill/>
          </a:ln>
        </p:spPr>
      </p:pic>
      <p:sp>
        <p:nvSpPr>
          <p:cNvPr id="284" name="TextBox 4"/>
          <p:cNvSpPr/>
          <p:nvPr/>
        </p:nvSpPr>
        <p:spPr>
          <a:xfrm>
            <a:off x="448200" y="4572000"/>
            <a:ext cx="424260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tetőtérben: Marilla, Anne-szoba, Jerry Buote béres szobája, vendégszoba, varrószoba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" descr=""/>
          <p:cNvPicPr/>
          <p:nvPr/>
        </p:nvPicPr>
        <p:blipFill>
          <a:blip r:embed="rId1"/>
          <a:stretch/>
        </p:blipFill>
        <p:spPr>
          <a:xfrm>
            <a:off x="155160" y="274320"/>
            <a:ext cx="7322760" cy="54950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"/>
          <p:cNvPicPr/>
          <p:nvPr/>
        </p:nvPicPr>
        <p:blipFill>
          <a:blip r:embed="rId2"/>
          <a:stretch/>
        </p:blipFill>
        <p:spPr>
          <a:xfrm>
            <a:off x="5714640" y="1908000"/>
            <a:ext cx="6291000" cy="472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1" descr=""/>
          <p:cNvPicPr/>
          <p:nvPr/>
        </p:nvPicPr>
        <p:blipFill>
          <a:blip r:embed="rId1"/>
          <a:stretch/>
        </p:blipFill>
        <p:spPr>
          <a:xfrm>
            <a:off x="6611040" y="2509920"/>
            <a:ext cx="5019840" cy="410076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"/>
          <p:cNvPicPr/>
          <p:nvPr/>
        </p:nvPicPr>
        <p:blipFill>
          <a:blip r:embed="rId2"/>
          <a:stretch/>
        </p:blipFill>
        <p:spPr>
          <a:xfrm>
            <a:off x="155160" y="137160"/>
            <a:ext cx="6940440" cy="5208120"/>
          </a:xfrm>
          <a:prstGeom prst="rect">
            <a:avLst/>
          </a:prstGeom>
          <a:ln w="0">
            <a:noFill/>
          </a:ln>
        </p:spPr>
      </p:pic>
      <p:sp>
        <p:nvSpPr>
          <p:cNvPr id="289" name="TextBox 3"/>
          <p:cNvSpPr/>
          <p:nvPr/>
        </p:nvSpPr>
        <p:spPr>
          <a:xfrm>
            <a:off x="7516440" y="502920"/>
            <a:ext cx="344700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1988-tól korabeli pajta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Box 1"/>
          <p:cNvSpPr/>
          <p:nvPr/>
        </p:nvSpPr>
        <p:spPr>
          <a:xfrm>
            <a:off x="556920" y="465480"/>
            <a:ext cx="1054836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Kísértetjárta erdő (Haunted Wood) az Anne könyvekből összeköti a Zöld Orom házat a MacNeil tanyával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291" name="Picture 2" descr="https://lh3.googleusercontent.com/l93QhiIotgs2JNVgqHNvvtgLtx4tZZdjuzcKn7Ks0neypjXFfou7AhTRTi_x005F_x8b0f_OfOPcoKEnwB1kavTitfh2CBQKn6ghRCXyhnxwQ4CLzQlWzFIlhY6zKv3tuUM5IwnQ1WZvcQ52R-YzuE7YF1L-aPtw3cepNWQPH3y8X37jInlIxyP2ZaBefMf3O1Cs5FCDUgrKI4fJ1L66NKTNHS0WEDD9nf5oQhokmnqHCzKa21jV8-qNRQB1FKvtEsbVLckRvil1kkIk6mLoZXywDXFkQCBYi2xL6Z6Rco8ul9y4vrfBgMnODdsAxo39wQl9wtCbcrCaPX38iuEpSwZJ1Mt-eI4kFYkHwun36O3Y7p1lRsNrr7uOklUjrIfXTyqIEEcRirFoFNf7Ye4tAdKD5JclIAFNtvzc0sUS0Bam-RCLTtSt7SaXSgZoH5XZFkLUYkB1XRzW1zdHyplhBJS7DuhKjeK9v0JoGFuaTaW-DNuDss8jrVodgaB7ZVpDCE8dE0zmduz7w7uFRYJs15ICik-sNL7NDxoMGszBDG3bvZlWFy4D0NbC9jt0-03SdrXQ-xdC7rGDGbOKBH-2ucuplDygh0EO1dETXxc1jm7dFJuFLUS557ShngUH_9nDjpqDSap5dJVK1omUGPv-Zu2TGvKLce4zOb0VcwLGtpCQrbpPCpB6LV6Iuu1ZfRksMkAtpOQZN9qll-WGZuWBrhkaAz7PCXBaMUDj_wkQ0Fx_d0jaQ2nzdMNxOWWTHGd7f-YHdxyHGXVkorc8AfQDIi_Tk6HVfo6q544ElKxDMdukNcovVFTczYD7W9TcyxmmxcUAMdc0IyXwtapCh0kPOGjGkTFShkcqUzPhw4nCK2PZb4WtG9CcrTCUoeu-PhUbE2bLSRQOJqJ9i59tzxAfAaFgJtETPyRmqATmFpBP_sLiLq=w1130-h848-no?authuser=0"/>
          <p:cNvPicPr/>
          <p:nvPr/>
        </p:nvPicPr>
        <p:blipFill>
          <a:blip r:embed="rId1"/>
          <a:stretch/>
        </p:blipFill>
        <p:spPr>
          <a:xfrm>
            <a:off x="393120" y="1744200"/>
            <a:ext cx="6456240" cy="48448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" descr=""/>
          <p:cNvPicPr/>
          <p:nvPr/>
        </p:nvPicPr>
        <p:blipFill>
          <a:blip r:embed="rId2"/>
          <a:stretch/>
        </p:blipFill>
        <p:spPr>
          <a:xfrm>
            <a:off x="6195240" y="1485720"/>
            <a:ext cx="5564880" cy="417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Box 1"/>
          <p:cNvSpPr/>
          <p:nvPr/>
        </p:nvSpPr>
        <p:spPr>
          <a:xfrm>
            <a:off x="319680" y="226800"/>
            <a:ext cx="441828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Lover`s Lane (Szerelmesek ösvénye) – az Anne könyvekből valóban egy kicsi körösvény a Zöld Orom háznál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294" name="Picture 3" descr=""/>
          <p:cNvPicPr/>
          <p:nvPr/>
        </p:nvPicPr>
        <p:blipFill>
          <a:blip r:embed="rId1"/>
          <a:stretch/>
        </p:blipFill>
        <p:spPr>
          <a:xfrm>
            <a:off x="319680" y="1444680"/>
            <a:ext cx="6579360" cy="49374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4" descr=""/>
          <p:cNvPicPr/>
          <p:nvPr/>
        </p:nvPicPr>
        <p:blipFill>
          <a:blip r:embed="rId2"/>
          <a:stretch/>
        </p:blipFill>
        <p:spPr>
          <a:xfrm>
            <a:off x="5641560" y="301680"/>
            <a:ext cx="6336720" cy="475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Box 1"/>
          <p:cNvSpPr/>
          <p:nvPr/>
        </p:nvSpPr>
        <p:spPr>
          <a:xfrm>
            <a:off x="220320" y="116280"/>
            <a:ext cx="68536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Avonlea Village-1999-ben épült skanzen – a sziget 19.századi épületeiből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Raspberry Cordial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–málnaízű üdítő – a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málnaszörp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az Anne otthonra talál c. könyvből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297" name="Picture 2" descr=""/>
          <p:cNvPicPr/>
          <p:nvPr/>
        </p:nvPicPr>
        <p:blipFill>
          <a:blip r:embed="rId1"/>
          <a:stretch/>
        </p:blipFill>
        <p:spPr>
          <a:xfrm>
            <a:off x="220320" y="1438200"/>
            <a:ext cx="7080480" cy="53118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3" descr=""/>
          <p:cNvPicPr/>
          <p:nvPr/>
        </p:nvPicPr>
        <p:blipFill>
          <a:blip r:embed="rId2"/>
          <a:stretch/>
        </p:blipFill>
        <p:spPr>
          <a:xfrm>
            <a:off x="5915880" y="2618640"/>
            <a:ext cx="5505120" cy="41313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4" descr=""/>
          <p:cNvPicPr/>
          <p:nvPr/>
        </p:nvPicPr>
        <p:blipFill>
          <a:blip r:embed="rId3"/>
          <a:stretch/>
        </p:blipFill>
        <p:spPr>
          <a:xfrm>
            <a:off x="7074000" y="142920"/>
            <a:ext cx="4023000" cy="290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3"/>
          <p:cNvSpPr/>
          <p:nvPr/>
        </p:nvSpPr>
        <p:spPr>
          <a:xfrm>
            <a:off x="610200" y="791640"/>
            <a:ext cx="615780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Lucy Maud Montgomery 1874. november 30-án született a Prince Edward-sziget Clifton nevű városában, egy kis faházban (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most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New London) 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139" name="Picture 4" descr=""/>
          <p:cNvPicPr/>
          <p:nvPr/>
        </p:nvPicPr>
        <p:blipFill>
          <a:blip r:embed="rId1"/>
          <a:stretch/>
        </p:blipFill>
        <p:spPr>
          <a:xfrm>
            <a:off x="335880" y="2371680"/>
            <a:ext cx="6904440" cy="411264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6" descr=""/>
          <p:cNvPicPr/>
          <p:nvPr/>
        </p:nvPicPr>
        <p:blipFill>
          <a:blip r:embed="rId2"/>
          <a:stretch/>
        </p:blipFill>
        <p:spPr>
          <a:xfrm>
            <a:off x="7326720" y="328680"/>
            <a:ext cx="4784040" cy="627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" descr=""/>
          <p:cNvPicPr/>
          <p:nvPr/>
        </p:nvPicPr>
        <p:blipFill>
          <a:blip r:embed="rId1"/>
          <a:stretch/>
        </p:blipFill>
        <p:spPr>
          <a:xfrm>
            <a:off x="148320" y="187200"/>
            <a:ext cx="5204160" cy="647100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4" descr=""/>
          <p:cNvPicPr/>
          <p:nvPr/>
        </p:nvPicPr>
        <p:blipFill>
          <a:blip r:embed="rId2"/>
          <a:stretch/>
        </p:blipFill>
        <p:spPr>
          <a:xfrm>
            <a:off x="5270400" y="433800"/>
            <a:ext cx="6774480" cy="4976280"/>
          </a:xfrm>
          <a:prstGeom prst="rect">
            <a:avLst/>
          </a:prstGeom>
          <a:ln w="0">
            <a:noFill/>
          </a:ln>
        </p:spPr>
      </p:pic>
      <p:sp>
        <p:nvSpPr>
          <p:cNvPr id="302" name="TextBox 1"/>
          <p:cNvSpPr/>
          <p:nvPr/>
        </p:nvSpPr>
        <p:spPr>
          <a:xfrm>
            <a:off x="364320" y="906120"/>
            <a:ext cx="32263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Anne of Green Gables Chocolates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" descr=""/>
          <p:cNvPicPr/>
          <p:nvPr/>
        </p:nvPicPr>
        <p:blipFill>
          <a:blip r:embed="rId1"/>
          <a:stretch/>
        </p:blipFill>
        <p:spPr>
          <a:xfrm>
            <a:off x="254880" y="1837080"/>
            <a:ext cx="6346800" cy="476280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2" descr=""/>
          <p:cNvPicPr/>
          <p:nvPr/>
        </p:nvPicPr>
        <p:blipFill>
          <a:blip r:embed="rId2"/>
          <a:stretch/>
        </p:blipFill>
        <p:spPr>
          <a:xfrm>
            <a:off x="5915880" y="523800"/>
            <a:ext cx="5914800" cy="443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" descr=""/>
          <p:cNvPicPr/>
          <p:nvPr/>
        </p:nvPicPr>
        <p:blipFill>
          <a:blip r:embed="rId1"/>
          <a:stretch/>
        </p:blipFill>
        <p:spPr>
          <a:xfrm>
            <a:off x="387720" y="274320"/>
            <a:ext cx="6081120" cy="456336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" descr=""/>
          <p:cNvPicPr/>
          <p:nvPr/>
        </p:nvPicPr>
        <p:blipFill>
          <a:blip r:embed="rId2"/>
          <a:stretch/>
        </p:blipFill>
        <p:spPr>
          <a:xfrm>
            <a:off x="5225760" y="1529640"/>
            <a:ext cx="6590520" cy="494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1" descr=""/>
          <p:cNvPicPr/>
          <p:nvPr/>
        </p:nvPicPr>
        <p:blipFill>
          <a:blip r:embed="rId1"/>
          <a:stretch/>
        </p:blipFill>
        <p:spPr>
          <a:xfrm>
            <a:off x="98280" y="99720"/>
            <a:ext cx="4959720" cy="6612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2" descr=""/>
          <p:cNvPicPr/>
          <p:nvPr/>
        </p:nvPicPr>
        <p:blipFill>
          <a:blip r:embed="rId2"/>
          <a:stretch/>
        </p:blipFill>
        <p:spPr>
          <a:xfrm>
            <a:off x="6073920" y="99720"/>
            <a:ext cx="5571360" cy="41810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3" descr=""/>
          <p:cNvPicPr/>
          <p:nvPr/>
        </p:nvPicPr>
        <p:blipFill>
          <a:blip r:embed="rId3"/>
          <a:srcRect l="15049" t="4390" r="0" b="0"/>
          <a:stretch/>
        </p:blipFill>
        <p:spPr>
          <a:xfrm rot="16200000">
            <a:off x="7357320" y="1854720"/>
            <a:ext cx="2566440" cy="6774480"/>
          </a:xfrm>
          <a:prstGeom prst="rect">
            <a:avLst/>
          </a:prstGeom>
          <a:ln w="0">
            <a:noFill/>
          </a:ln>
        </p:spPr>
      </p:pic>
      <p:sp>
        <p:nvSpPr>
          <p:cNvPr id="310" name="TextBox 4"/>
          <p:cNvSpPr/>
          <p:nvPr/>
        </p:nvSpPr>
        <p:spPr>
          <a:xfrm>
            <a:off x="248040" y="432360"/>
            <a:ext cx="23284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Presbiteriánus templom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Long Riverből, ahova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L.M.M. járt, amikor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Park Cornerben élt unokatestvéreivel,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belül most gyorsétterem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ctangle 2"/>
          <p:cNvSpPr/>
          <p:nvPr/>
        </p:nvSpPr>
        <p:spPr>
          <a:xfrm>
            <a:off x="139680" y="320040"/>
            <a:ext cx="506304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202122"/>
                </a:solidFill>
                <a:latin typeface="Arial"/>
                <a:ea typeface="Calibri"/>
              </a:rPr>
              <a:t>A nászút után Maud és a férje a</a:t>
            </a:r>
            <a:r>
              <a:rPr b="0" lang="hu-HU" sz="1800" spc="-1" strike="noStrike">
                <a:solidFill>
                  <a:srgbClr val="202122"/>
                </a:solidFill>
                <a:latin typeface="Arial"/>
                <a:ea typeface="Calibri"/>
              </a:rPr>
              <a:t>z Ontario állambeli Leaskdale-be költöztek, ahol MacDonald tiszteletes lett az új lelkész. 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312" name="Picture 3" descr=""/>
          <p:cNvPicPr/>
          <p:nvPr/>
        </p:nvPicPr>
        <p:blipFill>
          <a:blip r:embed="rId1"/>
          <a:stretch/>
        </p:blipFill>
        <p:spPr>
          <a:xfrm>
            <a:off x="139680" y="1487520"/>
            <a:ext cx="5636520" cy="506844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" descr=""/>
          <p:cNvPicPr/>
          <p:nvPr/>
        </p:nvPicPr>
        <p:blipFill>
          <a:blip r:embed="rId2"/>
          <a:stretch/>
        </p:blipFill>
        <p:spPr>
          <a:xfrm>
            <a:off x="5559480" y="320040"/>
            <a:ext cx="6446160" cy="41691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2" descr="Lucy Maud Montgomery Society of Ontario"/>
          <p:cNvPicPr/>
          <p:nvPr/>
        </p:nvPicPr>
        <p:blipFill>
          <a:blip r:embed="rId3"/>
          <a:stretch/>
        </p:blipFill>
        <p:spPr>
          <a:xfrm>
            <a:off x="5083920" y="4404600"/>
            <a:ext cx="6921720" cy="227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Rectangle 1"/>
          <p:cNvSpPr/>
          <p:nvPr/>
        </p:nvSpPr>
        <p:spPr>
          <a:xfrm>
            <a:off x="286560" y="144360"/>
            <a:ext cx="4113720" cy="365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Az ontariói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Bala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városában található Bala's Museum egy 1992-ben alapított házmúzeum. Hivatalosan ez a "</a:t>
            </a: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Bala Múzeum Lucy Maud Montgomery emlékeivel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", mivel Montgomery és családja a panzióban étkeztek, miközben egy másik közeli panzióban szálltak meg 1922 júli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u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s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 nyaralásukon, ami 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A kék kastély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(1926) című regényét ihlette. A múzeum ad otthont néhány Montgomeryhez vagy fikciójához kapcsolódó rendezvénynek, beleértve az ünnepi látogatás újrajátszását.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316" name="Picture 2" descr=""/>
          <p:cNvPicPr/>
          <p:nvPr/>
        </p:nvPicPr>
        <p:blipFill>
          <a:blip r:embed="rId1"/>
          <a:stretch/>
        </p:blipFill>
        <p:spPr>
          <a:xfrm>
            <a:off x="4507920" y="2441520"/>
            <a:ext cx="7415280" cy="416628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" descr="https://legacyhunting.files.wordpress.com/2012/06/100_0117.jpg?w=300&amp;h=224"/>
          <p:cNvPicPr/>
          <p:nvPr/>
        </p:nvPicPr>
        <p:blipFill>
          <a:blip r:embed="rId2"/>
          <a:stretch/>
        </p:blipFill>
        <p:spPr>
          <a:xfrm>
            <a:off x="502920" y="3837600"/>
            <a:ext cx="3693600" cy="277020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4" descr="100thanniversary"/>
          <p:cNvPicPr/>
          <p:nvPr/>
        </p:nvPicPr>
        <p:blipFill>
          <a:blip r:embed="rId3"/>
          <a:stretch/>
        </p:blipFill>
        <p:spPr>
          <a:xfrm>
            <a:off x="4914000" y="144360"/>
            <a:ext cx="6762600" cy="253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1"/>
          <p:cNvSpPr/>
          <p:nvPr/>
        </p:nvSpPr>
        <p:spPr>
          <a:xfrm>
            <a:off x="1472040" y="1238400"/>
            <a:ext cx="23223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202122"/>
                </a:solidFill>
                <a:latin typeface="Arial"/>
                <a:ea typeface="Calibri"/>
              </a:rPr>
              <a:t>A család 1926-ban Norvalba költözött. 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320" name="Picture 2" descr=""/>
          <p:cNvPicPr/>
          <p:nvPr/>
        </p:nvPicPr>
        <p:blipFill>
          <a:blip r:embed="rId1"/>
          <a:stretch/>
        </p:blipFill>
        <p:spPr>
          <a:xfrm>
            <a:off x="4700160" y="209520"/>
            <a:ext cx="7287480" cy="411516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" descr="https://i.cbc.ca/1.4024240.1489510874!/fileImage/httpImage/image.jpg_gen/derivatives/16x9_780/lucy-maud-montgomery-norval-aerial.jpg"/>
          <p:cNvPicPr/>
          <p:nvPr/>
        </p:nvPicPr>
        <p:blipFill>
          <a:blip r:embed="rId2"/>
          <a:stretch/>
        </p:blipFill>
        <p:spPr>
          <a:xfrm>
            <a:off x="176760" y="2971800"/>
            <a:ext cx="5427720" cy="360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Box 2"/>
          <p:cNvSpPr/>
          <p:nvPr/>
        </p:nvSpPr>
        <p:spPr>
          <a:xfrm>
            <a:off x="237600" y="393120"/>
            <a:ext cx="5586480" cy="31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1934-ben Montgomery rendkívül depressziós férje beiratkozott egy guelph-i szanatóriumba.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1935-ben, amikor férje nyugdíjba vonult, Montgomery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ék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az ontariói Swansea-be költözött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ék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210 Riverside Drive 1935 és 1942 között.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Swansea ez egy torontói negyed a Humber folyótól keletre és a Bloor Street Westtől délre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házukat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Journey’s End (Az út végen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) nevezték. 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Egy Montgomeryről elnevezett kis park található a Riverside Drive-on, a Riverside Trail és a Riverside Crescent között.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323" name="Picture 4" descr="Lucy Maud Montgomery in front of &amp;quot;Journey's End&amp;quot;, ca.1940. Toronto, ON."/>
          <p:cNvPicPr/>
          <p:nvPr/>
        </p:nvPicPr>
        <p:blipFill>
          <a:blip r:embed="rId1"/>
          <a:stretch/>
        </p:blipFill>
        <p:spPr>
          <a:xfrm>
            <a:off x="6684120" y="393120"/>
            <a:ext cx="5266440" cy="608040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5" descr="210 Riverside Drive, Unit 11i — The Pervez | Daly Team"/>
          <p:cNvPicPr/>
          <p:nvPr/>
        </p:nvPicPr>
        <p:blipFill>
          <a:blip r:embed="rId2"/>
          <a:stretch/>
        </p:blipFill>
        <p:spPr>
          <a:xfrm>
            <a:off x="702720" y="3145680"/>
            <a:ext cx="4655520" cy="350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Box 1"/>
          <p:cNvSpPr/>
          <p:nvPr/>
        </p:nvSpPr>
        <p:spPr>
          <a:xfrm>
            <a:off x="2882160" y="1748880"/>
            <a:ext cx="953424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Cavendishi temető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–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L. M. M. sírja + férje, édesanyja és 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anyai nagyszülei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1" descr=""/>
          <p:cNvPicPr/>
          <p:nvPr/>
        </p:nvPicPr>
        <p:blipFill>
          <a:blip r:embed="rId1"/>
          <a:stretch/>
        </p:blipFill>
        <p:spPr>
          <a:xfrm>
            <a:off x="305640" y="237600"/>
            <a:ext cx="4080240" cy="544032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2" descr=""/>
          <p:cNvPicPr/>
          <p:nvPr/>
        </p:nvPicPr>
        <p:blipFill>
          <a:blip r:embed="rId2"/>
          <a:stretch/>
        </p:blipFill>
        <p:spPr>
          <a:xfrm>
            <a:off x="4480200" y="839880"/>
            <a:ext cx="7397640" cy="555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2"/>
          <p:cNvSpPr/>
          <p:nvPr/>
        </p:nvSpPr>
        <p:spPr>
          <a:xfrm>
            <a:off x="8711640" y="4413960"/>
            <a:ext cx="330048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A Glimpse of Beauty – “A</a:t>
            </a:r>
            <a:r>
              <a:rPr b="1" lang="hu-HU" sz="1800" spc="-1" strike="noStrike">
                <a:solidFill>
                  <a:srgbClr val="000000"/>
                </a:solidFill>
                <a:latin typeface="Calibri"/>
              </a:rPr>
              <a:t> villanás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”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– a szépségben való gyönyörkodás pillanata, amit maga L.M.M. szokott tapasztalni, hasonlóan mint Emily hősnője  az Emily – A tűzpróba c. regényből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329" name="TextBox 1"/>
          <p:cNvSpPr/>
          <p:nvPr/>
        </p:nvSpPr>
        <p:spPr>
          <a:xfrm>
            <a:off x="91440" y="4838040"/>
            <a:ext cx="26596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L.M.M. Memorial Park Cavendishben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1"/>
          <p:cNvSpPr/>
          <p:nvPr/>
        </p:nvSpPr>
        <p:spPr>
          <a:xfrm>
            <a:off x="6571080" y="498960"/>
            <a:ext cx="5278320" cy="38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1" lang="hu-HU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L</a:t>
            </a:r>
            <a:r>
              <a:rPr b="1" lang="en-US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.</a:t>
            </a:r>
            <a:r>
              <a:rPr b="1" lang="hu-HU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M</a:t>
            </a:r>
            <a:r>
              <a:rPr b="1" lang="en-US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.</a:t>
            </a:r>
            <a:r>
              <a:rPr b="1" lang="hu-HU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M</a:t>
            </a:r>
            <a:r>
              <a:rPr b="1" lang="en-US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.</a:t>
            </a:r>
            <a:r>
              <a:rPr b="1" lang="hu-HU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 </a:t>
            </a:r>
            <a:r>
              <a:rPr b="1" lang="en-US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Intézete</a:t>
            </a:r>
            <a:r>
              <a:rPr b="1" lang="hu-HU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 </a:t>
            </a:r>
            <a:r>
              <a:rPr b="0" lang="hu-HU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UPEI</a:t>
            </a:r>
            <a:r>
              <a:rPr b="0" lang="en-US" sz="1800" spc="-1" strike="noStrike">
                <a:solidFill>
                  <a:srgbClr val="050505"/>
                </a:solidFill>
                <a:latin typeface="Segoe UI Historic"/>
                <a:ea typeface="Calibri"/>
              </a:rPr>
              <a:t>-en Charlottetownban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331" name="Picture 2" descr=""/>
          <p:cNvPicPr/>
          <p:nvPr/>
        </p:nvPicPr>
        <p:blipFill>
          <a:blip r:embed="rId1"/>
          <a:stretch/>
        </p:blipFill>
        <p:spPr>
          <a:xfrm>
            <a:off x="514440" y="887400"/>
            <a:ext cx="3782880" cy="54579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2" descr="L. M. Montgomery Institute (@LMMI_PEI) / Twitter"/>
          <p:cNvPicPr/>
          <p:nvPr/>
        </p:nvPicPr>
        <p:blipFill>
          <a:blip r:embed="rId2"/>
          <a:stretch/>
        </p:blipFill>
        <p:spPr>
          <a:xfrm>
            <a:off x="4486680" y="1081800"/>
            <a:ext cx="7430760" cy="557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1"/>
          <p:cNvSpPr/>
          <p:nvPr/>
        </p:nvSpPr>
        <p:spPr>
          <a:xfrm>
            <a:off x="1033200" y="546120"/>
            <a:ext cx="465408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Confederation Centre of Arts, Charlottetown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Anne of Green Gables: The Musical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Egyik leghosszabban játszott kanadai musical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334" name="Picture 2" descr=""/>
          <p:cNvPicPr/>
          <p:nvPr/>
        </p:nvPicPr>
        <p:blipFill>
          <a:blip r:embed="rId1"/>
          <a:stretch/>
        </p:blipFill>
        <p:spPr>
          <a:xfrm>
            <a:off x="6920640" y="311040"/>
            <a:ext cx="4704480" cy="627300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4" descr=""/>
          <p:cNvPicPr/>
          <p:nvPr/>
        </p:nvPicPr>
        <p:blipFill>
          <a:blip r:embed="rId2"/>
          <a:stretch/>
        </p:blipFill>
        <p:spPr>
          <a:xfrm>
            <a:off x="575640" y="1499760"/>
            <a:ext cx="6591600" cy="494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" descr=""/>
          <p:cNvPicPr/>
          <p:nvPr/>
        </p:nvPicPr>
        <p:blipFill>
          <a:blip r:embed="rId1"/>
          <a:stretch/>
        </p:blipFill>
        <p:spPr>
          <a:xfrm>
            <a:off x="228240" y="722520"/>
            <a:ext cx="7286040" cy="546768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2" descr=""/>
          <p:cNvPicPr/>
          <p:nvPr/>
        </p:nvPicPr>
        <p:blipFill>
          <a:blip r:embed="rId2"/>
          <a:stretch/>
        </p:blipFill>
        <p:spPr>
          <a:xfrm>
            <a:off x="5284800" y="867960"/>
            <a:ext cx="6556320" cy="4920120"/>
          </a:xfrm>
          <a:prstGeom prst="rect">
            <a:avLst/>
          </a:prstGeom>
          <a:ln w="0">
            <a:noFill/>
          </a:ln>
        </p:spPr>
      </p:pic>
      <p:sp>
        <p:nvSpPr>
          <p:cNvPr id="338" name="TextBox 3"/>
          <p:cNvSpPr/>
          <p:nvPr/>
        </p:nvSpPr>
        <p:spPr>
          <a:xfrm>
            <a:off x="5866920" y="353160"/>
            <a:ext cx="60616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Sok Anne szuvenír kapható előadás előtt, szünetben és utána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339" name="TextBox 4"/>
          <p:cNvSpPr/>
          <p:nvPr/>
        </p:nvSpPr>
        <p:spPr>
          <a:xfrm>
            <a:off x="228240" y="232920"/>
            <a:ext cx="45511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Egész élő zenekar játszott az előadáshoz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Box 1"/>
          <p:cNvSpPr/>
          <p:nvPr/>
        </p:nvSpPr>
        <p:spPr>
          <a:xfrm>
            <a:off x="502560" y="430560"/>
            <a:ext cx="381024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Holland College, Charlottetown: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Anne and Gilbert: The Musical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</p:txBody>
      </p:sp>
      <p:pic>
        <p:nvPicPr>
          <p:cNvPr id="341" name="Picture 2" descr=""/>
          <p:cNvPicPr/>
          <p:nvPr/>
        </p:nvPicPr>
        <p:blipFill>
          <a:blip r:embed="rId1"/>
          <a:stretch/>
        </p:blipFill>
        <p:spPr>
          <a:xfrm>
            <a:off x="502560" y="2231280"/>
            <a:ext cx="5836320" cy="437976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3" descr=""/>
          <p:cNvPicPr/>
          <p:nvPr/>
        </p:nvPicPr>
        <p:blipFill>
          <a:blip r:embed="rId2"/>
          <a:stretch/>
        </p:blipFill>
        <p:spPr>
          <a:xfrm>
            <a:off x="5842800" y="201240"/>
            <a:ext cx="6043320" cy="453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2" descr=""/>
          <p:cNvPicPr/>
          <p:nvPr/>
        </p:nvPicPr>
        <p:blipFill>
          <a:blip r:embed="rId1"/>
          <a:stretch/>
        </p:blipFill>
        <p:spPr>
          <a:xfrm>
            <a:off x="445320" y="2011680"/>
            <a:ext cx="6450120" cy="44884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3" descr=""/>
          <p:cNvPicPr/>
          <p:nvPr/>
        </p:nvPicPr>
        <p:blipFill>
          <a:blip r:embed="rId2"/>
          <a:stretch/>
        </p:blipFill>
        <p:spPr>
          <a:xfrm>
            <a:off x="5649840" y="299160"/>
            <a:ext cx="5781960" cy="4338720"/>
          </a:xfrm>
          <a:prstGeom prst="rect">
            <a:avLst/>
          </a:prstGeom>
          <a:ln w="0">
            <a:noFill/>
          </a:ln>
        </p:spPr>
      </p:pic>
      <p:sp>
        <p:nvSpPr>
          <p:cNvPr id="345" name="TextBox 1"/>
          <p:cNvSpPr/>
          <p:nvPr/>
        </p:nvSpPr>
        <p:spPr>
          <a:xfrm>
            <a:off x="7024320" y="4730040"/>
            <a:ext cx="34412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történet a második és harmadik Anne könyvet dolgozza fel.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"/>
          <p:cNvPicPr/>
          <p:nvPr/>
        </p:nvPicPr>
        <p:blipFill>
          <a:blip r:embed="rId1"/>
          <a:stretch/>
        </p:blipFill>
        <p:spPr>
          <a:xfrm>
            <a:off x="430560" y="451440"/>
            <a:ext cx="3872520" cy="605160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2" descr=""/>
          <p:cNvPicPr/>
          <p:nvPr/>
        </p:nvPicPr>
        <p:blipFill>
          <a:blip r:embed="rId2"/>
          <a:stretch/>
        </p:blipFill>
        <p:spPr>
          <a:xfrm>
            <a:off x="5100480" y="218160"/>
            <a:ext cx="6338520" cy="4756680"/>
          </a:xfrm>
          <a:prstGeom prst="rect">
            <a:avLst/>
          </a:prstGeom>
          <a:ln w="0">
            <a:noFill/>
          </a:ln>
        </p:spPr>
      </p:pic>
      <p:sp>
        <p:nvSpPr>
          <p:cNvPr id="143" name="TextBox 4"/>
          <p:cNvSpPr/>
          <p:nvPr/>
        </p:nvSpPr>
        <p:spPr>
          <a:xfrm>
            <a:off x="5740920" y="5430240"/>
            <a:ext cx="645048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kicsi nappali vendégszoba is egyben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L.M.M.  menyasszonyi ruha másolata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Application>LibreOffice/7.2.4.1$Linux_X86_64 LibreOffice_project/27d75539669ac387bb498e35313b970b7fe9c4f9</Application>
  <AppVersion>15.0000</AppVersion>
  <Words>1376</Words>
  <Paragraphs>153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2022-09-14T09:33:57Z</dcterms:created>
  <dc:creator>miklos pilling</dc:creator>
  <dc:description/>
  <dc:language>hu-HU</dc:language>
  <cp:lastModifiedBy>Kozák Zsolt</cp:lastModifiedBy>
  <dcterms:modified xsi:type="dcterms:W3CDTF">2022-09-18T19:05:49Z</dcterms:modified>
  <cp:revision>61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76</vt:i4>
  </property>
</Properties>
</file>